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5" r:id="rId1"/>
    <p:sldMasterId id="2147483689" r:id="rId2"/>
  </p:sldMasterIdLst>
  <p:notesMasterIdLst>
    <p:notesMasterId r:id="rId22"/>
  </p:notesMasterIdLst>
  <p:sldIdLst>
    <p:sldId id="421" r:id="rId3"/>
    <p:sldId id="429" r:id="rId4"/>
    <p:sldId id="422" r:id="rId5"/>
    <p:sldId id="323" r:id="rId6"/>
    <p:sldId id="442" r:id="rId7"/>
    <p:sldId id="443" r:id="rId8"/>
    <p:sldId id="423" r:id="rId9"/>
    <p:sldId id="435" r:id="rId10"/>
    <p:sldId id="433" r:id="rId11"/>
    <p:sldId id="436" r:id="rId12"/>
    <p:sldId id="438" r:id="rId13"/>
    <p:sldId id="437" r:id="rId14"/>
    <p:sldId id="424" r:id="rId15"/>
    <p:sldId id="288" r:id="rId16"/>
    <p:sldId id="439" r:id="rId17"/>
    <p:sldId id="441" r:id="rId18"/>
    <p:sldId id="425" r:id="rId19"/>
    <p:sldId id="440" r:id="rId20"/>
    <p:sldId id="430" r:id="rId21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微软雅黑" panose="020B0503020204020204" pitchFamily="34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6856B"/>
    <a:srgbClr val="117A68"/>
    <a:srgbClr val="0E6254"/>
    <a:srgbClr val="5AC8AD"/>
    <a:srgbClr val="28967B"/>
    <a:srgbClr val="409486"/>
    <a:srgbClr val="32BB99"/>
    <a:srgbClr val="189E79"/>
    <a:srgbClr val="63CF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68" autoAdjust="0"/>
    <p:restoredTop sz="95806" autoAdjust="0"/>
  </p:normalViewPr>
  <p:slideViewPr>
    <p:cSldViewPr snapToGrid="0">
      <p:cViewPr>
        <p:scale>
          <a:sx n="92" d="100"/>
          <a:sy n="92" d="100"/>
        </p:scale>
        <p:origin x="1928" y="8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1" d="100"/>
        <a:sy n="91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40" Type="http://schemas.microsoft.com/office/2015/10/relationships/revisionInfo" Target="revisionInfo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5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fld id="{FDDFD52B-EA8C-431E-A4F0-37E758CCB8BB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205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078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9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 smtClean="0">
                <a:latin typeface="等线" pitchFamily="2" charset="-122"/>
                <a:ea typeface="等线" pitchFamily="2" charset="-122"/>
              </a:defRPr>
            </a:lvl1pPr>
          </a:lstStyle>
          <a:p>
            <a:pPr>
              <a:defRPr/>
            </a:pPr>
            <a:fld id="{45E0B53C-16D9-49D8-BFDC-C10B08B0FD5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407262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等线" pitchFamily="2" charset="-122"/>
        <a:ea typeface="等线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notesMaster" Target="../notesMasters/notesMaster1.xml"/><Relationship Id="rId3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5AAB9603-60FE-4CD5-873D-4DB84ED5C44C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4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064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5844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31B47D53-14D5-43DF-9D7F-988EEB19491D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15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6626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5844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31B47D53-14D5-43DF-9D7F-988EEB19491D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16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6626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2292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5AAB9603-60FE-4CD5-873D-4DB84ED5C44C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18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064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5AAB9603-60FE-4CD5-873D-4DB84ED5C44C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5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064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5AAB9603-60FE-4CD5-873D-4DB84ED5C44C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6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064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4813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8132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ACEA49C9-9433-4E27-A34A-2079E5A3E428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8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68399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5AAB9603-60FE-4CD5-873D-4DB84ED5C44C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9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064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5AAB9603-60FE-4CD5-873D-4DB84ED5C44C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10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064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5AAB9603-60FE-4CD5-873D-4DB84ED5C44C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11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064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2292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5AAB9603-60FE-4CD5-873D-4DB84ED5C44C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12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670648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5843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5844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fld id="{31B47D53-14D5-43DF-9D7F-988EEB19491D}" type="slidenum">
              <a:rPr lang="zh-CN" altLang="en-US" sz="1200">
                <a:latin typeface="等线" pitchFamily="2" charset="-122"/>
                <a:ea typeface="等线" pitchFamily="2" charset="-122"/>
              </a:rPr>
              <a:pPr algn="r" eaLnBrk="1" hangingPunct="1"/>
              <a:t>14</a:t>
            </a:fld>
            <a:endParaRPr lang="zh-CN" altLang="en-US" sz="1200">
              <a:latin typeface="等线" pitchFamily="2" charset="-122"/>
              <a:ea typeface="等线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66266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134775058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645273104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716225610"/>
      </p:ext>
    </p:extLst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DB5F02-E5EC-413F-B109-5F2900CEA1D3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5A3135-A25A-44CA-B5CE-34F3C544FF5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364004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CE501B8-4C17-4FF4-8D09-76FE56468662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7912AB-667E-4BDC-A313-5182C2528BA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6300646"/>
      </p:ext>
    </p:extLst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2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AA956D3-5DC8-4190-968F-94024EC09E19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7207D2-6D9E-4B03-B86E-1AA83CBE027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470151"/>
      </p:ext>
    </p:extLst>
  </p:cSld>
  <p:clrMapOvr>
    <a:masterClrMapping/>
  </p:clrMapOvr>
  <p:transition spd="slow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2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6BCD63-454B-427D-B29A-8A4452C954A8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7A69F0E-4DB8-4BCC-8F0E-F4BBA9F683E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35902"/>
      </p:ext>
    </p:extLst>
  </p:cSld>
  <p:clrMapOvr>
    <a:masterClrMapping/>
  </p:clrMapOvr>
  <p:transition spd="slow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7" y="1535113"/>
            <a:ext cx="538956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7" y="2174875"/>
            <a:ext cx="538956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B033DE2-B121-4305-89FD-361C23941AB4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8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E315EA9-52E1-4B5D-AA60-1C59081DAB0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0598652"/>
      </p:ext>
    </p:extLst>
  </p:cSld>
  <p:clrMapOvr>
    <a:masterClrMapping/>
  </p:clrMapOvr>
  <p:transition spd="slow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A60A2A8-4BD7-4992-9A35-DF02F0808C50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4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9C272D-B717-40F0-9A20-0399190A25A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727067"/>
      </p:ext>
    </p:extLst>
  </p:cSld>
  <p:clrMapOvr>
    <a:masterClrMapping/>
  </p:clrMapOvr>
  <p:transition spd="slow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BFD0ED-5B6C-4382-A5F8-A3F7D8D0DD16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3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07624BE-1BB0-4FE1-A1AA-F13F16824BF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5299507"/>
      </p:ext>
    </p:extLst>
  </p:cSld>
  <p:clrMapOvr>
    <a:masterClrMapping/>
  </p:clrMapOvr>
  <p:transition spd="slow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5" y="273052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DA3BC8-D95E-4B37-958A-4F5FAF7212CF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579818F-3237-40F8-A082-AEB9A46413F9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3028099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760960782"/>
      </p:ext>
    </p:extLst>
  </p:cSld>
  <p:clrMapOvr>
    <a:masterClrMapping/>
  </p:clrMapOvr>
  <p:transition spd="slow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906B497-BC27-43F9-9E65-C52FCFAA2655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6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2891A71-6E20-423E-B139-26235E14C5B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3229036"/>
      </p:ext>
    </p:extLst>
  </p:cSld>
  <p:clrMapOvr>
    <a:masterClrMapping/>
  </p:clrMapOvr>
  <p:transition spd="slow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AB8CC9-2F33-41BA-8167-046B8A61FF96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480937F-61A5-44A3-9B5D-98355755FBAE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636507"/>
      </p:ext>
    </p:extLst>
  </p:cSld>
  <p:clrMapOvr>
    <a:masterClrMapping/>
  </p:clrMapOvr>
  <p:transition spd="slow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772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AE4CE82-955C-4DCA-AAE5-79EF219FC475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5" name="页脚占位符 4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4AFDAD0-B781-45C2-BCCA-47FF4C55F64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1296114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2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837404497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600202"/>
            <a:ext cx="54102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128762282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3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3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7" y="1535113"/>
            <a:ext cx="5389563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7" y="2174875"/>
            <a:ext cx="5389563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2165059955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303012864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0383470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5" y="273052"/>
            <a:ext cx="6815137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6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1032649965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6455428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90" r:id="rId1"/>
    <p:sldLayoutId id="2147483691" r:id="rId2"/>
    <p:sldLayoutId id="2147483692" r:id="rId3"/>
    <p:sldLayoutId id="2147483693" r:id="rId4"/>
    <p:sldLayoutId id="2147483694" r:id="rId5"/>
    <p:sldLayoutId id="2147483695" r:id="rId6"/>
    <p:sldLayoutId id="2147483696" r:id="rId7"/>
    <p:sldLayoutId id="2147483697" r:id="rId8"/>
    <p:sldLayoutId id="2147483698" r:id="rId9"/>
    <p:sldLayoutId id="2147483699" r:id="rId10"/>
    <p:sldLayoutId id="2147483700" r:id="rId11"/>
  </p:sldLayoutIdLst>
  <p:transition spd="slow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9646B966-7ECA-426D-AA34-DBA94C45310C}" type="datetimeFigureOut">
              <a:rPr lang="zh-CN" altLang="en-US"/>
              <a:pPr>
                <a:defRPr/>
              </a:pPr>
              <a:t>2018/4/27</a:t>
            </a:fld>
            <a:endParaRPr lang="zh-CN" altLang="en-US"/>
          </a:p>
        </p:txBody>
      </p:sp>
      <p:sp>
        <p:nvSpPr>
          <p:cNvPr id="2051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buFont typeface="Arial" panose="020B0604020202020204" pitchFamily="34" charset="0"/>
              <a:buNone/>
              <a:defRPr sz="120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052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0" y="0"/>
            <a:ext cx="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buFont typeface="Arial" panose="020B0604020202020204" pitchFamily="34" charset="0"/>
              <a:buNone/>
              <a:defRPr sz="1200" smtClean="0">
                <a:solidFill>
                  <a:srgbClr val="898989"/>
                </a:solidFill>
              </a:defRPr>
            </a:lvl1pPr>
          </a:lstStyle>
          <a:p>
            <a:pPr>
              <a:defRPr/>
            </a:pPr>
            <a:fld id="{EAA965BD-7B4F-4DE0-BF25-52F2745C263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</p:sldLayoutIdLst>
  <p:transition spd="slow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itchFamily="34" charset="0"/>
          <a:ea typeface="微软雅黑" pitchFamily="34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Relationship Id="rId3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Relationship Id="rId3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.emf"/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Relationship Id="rId3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稻壳儿小白白(http://dwz.cn/Wu2UP)"/>
          <p:cNvSpPr txBox="1">
            <a:spLocks noChangeArrowheads="1"/>
          </p:cNvSpPr>
          <p:nvPr/>
        </p:nvSpPr>
        <p:spPr bwMode="auto">
          <a:xfrm>
            <a:off x="6023808" y="2062804"/>
            <a:ext cx="5710991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3600" dirty="0" smtClean="0">
                <a:solidFill>
                  <a:srgbClr val="7A8EA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基于</a:t>
            </a:r>
            <a:r>
              <a:rPr lang="en-US" altLang="zh-CN" sz="3600" dirty="0" smtClean="0">
                <a:solidFill>
                  <a:srgbClr val="7A8EA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K-Means</a:t>
            </a:r>
            <a:r>
              <a:rPr lang="zh-CN" altLang="en-US" sz="3600" dirty="0" smtClean="0">
                <a:solidFill>
                  <a:srgbClr val="7A8EA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聚类的</a:t>
            </a:r>
            <a:endParaRPr lang="en-US" altLang="zh-CN" sz="3600" dirty="0" smtClean="0">
              <a:solidFill>
                <a:srgbClr val="7A8EA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  <a:p>
            <a:pPr algn="ctr" eaLnBrk="1" hangingPunct="1"/>
            <a:r>
              <a:rPr lang="zh-CN" altLang="en-US" sz="3600" dirty="0" smtClean="0">
                <a:solidFill>
                  <a:srgbClr val="7A8EA9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多因子选股</a:t>
            </a:r>
            <a:endParaRPr lang="zh-CN" altLang="en-US" sz="3600" dirty="0">
              <a:solidFill>
                <a:srgbClr val="7A8EA9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099" name="图片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-624423">
            <a:off x="423863" y="1516063"/>
            <a:ext cx="5759451" cy="342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文本框 5"/>
          <p:cNvSpPr txBox="1">
            <a:spLocks noChangeArrowheads="1"/>
          </p:cNvSpPr>
          <p:nvPr/>
        </p:nvSpPr>
        <p:spPr bwMode="auto">
          <a:xfrm>
            <a:off x="1081088" y="2718594"/>
            <a:ext cx="4445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6600" dirty="0" smtClean="0">
                <a:solidFill>
                  <a:schemeClr val="bg1"/>
                </a:solidFill>
                <a:latin typeface="Impact" panose="020B0806030902050204" pitchFamily="34" charset="0"/>
              </a:rPr>
              <a:t>2018</a:t>
            </a:r>
            <a:endParaRPr lang="zh-CN" altLang="en-US" sz="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5" name="稻壳儿小白白(http://dwz.cn/Wu2UP)">
            <a:extLst>
              <a:ext uri="{FF2B5EF4-FFF2-40B4-BE49-F238E27FC236}">
                <a16:creationId xmlns:a16="http://schemas.microsoft.com/office/drawing/2014/main" xmlns="" id="{075D127A-495F-45C7-BB31-6E051A453D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2507" y="4120223"/>
            <a:ext cx="4919057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汇报人：刘桓硕</a:t>
            </a:r>
            <a:endParaRPr lang="en-US" altLang="zh-CN" sz="2400" dirty="0" smtClean="0">
              <a:solidFill>
                <a:srgbClr val="16856B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zh-CN" altLang="en-US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组   员：刘桓</a:t>
            </a:r>
            <a:r>
              <a:rPr lang="zh-CN" altLang="en-US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硕</a:t>
            </a:r>
            <a:r>
              <a:rPr lang="en-US" altLang="zh-CN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31505747</a:t>
            </a:r>
            <a:endParaRPr lang="en-US" altLang="zh-CN" sz="2400" dirty="0" smtClean="0">
              <a:solidFill>
                <a:srgbClr val="16856B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en-US" altLang="zh-CN" sz="2400" dirty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	 </a:t>
            </a:r>
            <a:r>
              <a:rPr lang="en-US" altLang="zh-CN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  </a:t>
            </a:r>
            <a:r>
              <a:rPr lang="zh-CN" altLang="en-US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黄治</a:t>
            </a:r>
            <a:r>
              <a:rPr lang="zh-CN" altLang="en-US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宇</a:t>
            </a:r>
            <a:r>
              <a:rPr lang="en-US" altLang="zh-CN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31501062</a:t>
            </a:r>
            <a:endParaRPr lang="en-US" altLang="zh-CN" sz="2400" dirty="0" smtClean="0">
              <a:solidFill>
                <a:srgbClr val="16856B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/>
            <a:r>
              <a:rPr lang="en-US" altLang="zh-CN" sz="2400" dirty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	</a:t>
            </a:r>
            <a:r>
              <a:rPr lang="en-US" altLang="zh-CN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   </a:t>
            </a:r>
            <a:r>
              <a:rPr lang="zh-CN" altLang="en-US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吴钤</a:t>
            </a:r>
            <a:r>
              <a:rPr lang="zh-CN" altLang="en-US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扬</a:t>
            </a:r>
            <a:r>
              <a:rPr lang="en-US" altLang="zh-CN" sz="2400" dirty="0" smtClean="0">
                <a:solidFill>
                  <a:srgbClr val="16856B"/>
                </a:solidFill>
                <a:latin typeface="微软雅黑" panose="020B0503020204020204" pitchFamily="34" charset="-122"/>
                <a:sym typeface="Arial" panose="020B0604020202020204" pitchFamily="34" charset="0"/>
              </a:rPr>
              <a:t>31501053</a:t>
            </a:r>
            <a:endParaRPr lang="en-US" altLang="zh-CN" sz="2400" dirty="0">
              <a:solidFill>
                <a:srgbClr val="16856B"/>
              </a:solidFill>
              <a:latin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稻壳儿小白白(http://dwz.cn/Wu2UP)"/>
          <p:cNvSpPr>
            <a:spLocks noChangeShapeType="1"/>
          </p:cNvSpPr>
          <p:nvPr/>
        </p:nvSpPr>
        <p:spPr bwMode="auto">
          <a:xfrm flipV="1">
            <a:off x="1151296" y="5572270"/>
            <a:ext cx="9166225" cy="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67" name="稻壳儿小白白(http://dwz.cn/Wu2UP)"/>
          <p:cNvSpPr>
            <a:spLocks noChangeShapeType="1"/>
          </p:cNvSpPr>
          <p:nvPr/>
        </p:nvSpPr>
        <p:spPr bwMode="auto">
          <a:xfrm flipV="1">
            <a:off x="1947069" y="2100985"/>
            <a:ext cx="0" cy="4021137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72" name="稻壳儿小白白(http://dwz.cn/Wu2UP)"/>
          <p:cNvSpPr>
            <a:spLocks/>
          </p:cNvSpPr>
          <p:nvPr/>
        </p:nvSpPr>
        <p:spPr bwMode="auto">
          <a:xfrm>
            <a:off x="1778002" y="4627563"/>
            <a:ext cx="347663" cy="349250"/>
          </a:xfrm>
          <a:custGeom>
            <a:avLst/>
            <a:gdLst>
              <a:gd name="T0" fmla="*/ 139895728 w 288"/>
              <a:gd name="T1" fmla="*/ 0 h 288"/>
              <a:gd name="T2" fmla="*/ 209843592 w 288"/>
              <a:gd name="T3" fmla="*/ 58823159 h 288"/>
              <a:gd name="T4" fmla="*/ 279790249 w 288"/>
              <a:gd name="T5" fmla="*/ 0 h 288"/>
              <a:gd name="T6" fmla="*/ 419685978 w 288"/>
              <a:gd name="T7" fmla="*/ 52940479 h 288"/>
              <a:gd name="T8" fmla="*/ 419685978 w 288"/>
              <a:gd name="T9" fmla="*/ 158822650 h 288"/>
              <a:gd name="T10" fmla="*/ 326422964 w 288"/>
              <a:gd name="T11" fmla="*/ 132352411 h 288"/>
              <a:gd name="T12" fmla="*/ 326422964 w 288"/>
              <a:gd name="T13" fmla="*/ 423526259 h 288"/>
              <a:gd name="T14" fmla="*/ 93263014 w 288"/>
              <a:gd name="T15" fmla="*/ 423526259 h 288"/>
              <a:gd name="T16" fmla="*/ 93263014 w 288"/>
              <a:gd name="T17" fmla="*/ 132352411 h 288"/>
              <a:gd name="T18" fmla="*/ 0 w 288"/>
              <a:gd name="T19" fmla="*/ 158822650 h 288"/>
              <a:gd name="T20" fmla="*/ 0 w 288"/>
              <a:gd name="T21" fmla="*/ 52940479 h 288"/>
              <a:gd name="T22" fmla="*/ 139895728 w 288"/>
              <a:gd name="T23" fmla="*/ 0 h 288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3" name="稻壳儿小白白(http://dwz.cn/Wu2UP)"/>
          <p:cNvSpPr>
            <a:spLocks noEditPoints="1"/>
          </p:cNvSpPr>
          <p:nvPr/>
        </p:nvSpPr>
        <p:spPr bwMode="auto">
          <a:xfrm>
            <a:off x="6545264" y="2286002"/>
            <a:ext cx="365125" cy="341313"/>
          </a:xfrm>
          <a:custGeom>
            <a:avLst/>
            <a:gdLst>
              <a:gd name="T0" fmla="*/ 391410361 w 301"/>
              <a:gd name="T1" fmla="*/ 281260067 h 282"/>
              <a:gd name="T2" fmla="*/ 344322579 w 301"/>
              <a:gd name="T3" fmla="*/ 101078272 h 282"/>
              <a:gd name="T4" fmla="*/ 119188445 w 301"/>
              <a:gd name="T5" fmla="*/ 52736489 h 282"/>
              <a:gd name="T6" fmla="*/ 47086569 w 301"/>
              <a:gd name="T7" fmla="*/ 4394707 h 282"/>
              <a:gd name="T8" fmla="*/ 17657008 w 301"/>
              <a:gd name="T9" fmla="*/ 19043329 h 282"/>
              <a:gd name="T10" fmla="*/ 89758885 w 301"/>
              <a:gd name="T11" fmla="*/ 83499442 h 282"/>
              <a:gd name="T12" fmla="*/ 194233157 w 301"/>
              <a:gd name="T13" fmla="*/ 364759509 h 282"/>
              <a:gd name="T14" fmla="*/ 442911181 w 301"/>
              <a:gd name="T15" fmla="*/ 380873839 h 282"/>
              <a:gd name="T16" fmla="*/ 391410361 w 301"/>
              <a:gd name="T17" fmla="*/ 281260067 h 282"/>
              <a:gd name="T18" fmla="*/ 356095131 w 301"/>
              <a:gd name="T19" fmla="*/ 339856973 h 282"/>
              <a:gd name="T20" fmla="*/ 353152297 w 301"/>
              <a:gd name="T21" fmla="*/ 341321472 h 282"/>
              <a:gd name="T22" fmla="*/ 350208249 w 301"/>
              <a:gd name="T23" fmla="*/ 339856973 h 282"/>
              <a:gd name="T24" fmla="*/ 233962638 w 301"/>
              <a:gd name="T25" fmla="*/ 202156543 h 282"/>
              <a:gd name="T26" fmla="*/ 155975092 w 301"/>
              <a:gd name="T27" fmla="*/ 109867686 h 282"/>
              <a:gd name="T28" fmla="*/ 155975092 w 301"/>
              <a:gd name="T29" fmla="*/ 104007270 h 282"/>
              <a:gd name="T30" fmla="*/ 160389344 w 301"/>
              <a:gd name="T31" fmla="*/ 104007270 h 282"/>
              <a:gd name="T32" fmla="*/ 261920781 w 301"/>
              <a:gd name="T33" fmla="*/ 178717296 h 282"/>
              <a:gd name="T34" fmla="*/ 357566549 w 301"/>
              <a:gd name="T35" fmla="*/ 335462266 h 282"/>
              <a:gd name="T36" fmla="*/ 356095131 w 301"/>
              <a:gd name="T37" fmla="*/ 339856973 h 28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4" name="稻壳儿小白白(http://dwz.cn/Wu2UP)"/>
          <p:cNvSpPr>
            <a:spLocks noEditPoints="1"/>
          </p:cNvSpPr>
          <p:nvPr/>
        </p:nvSpPr>
        <p:spPr bwMode="auto">
          <a:xfrm>
            <a:off x="6596065" y="4541838"/>
            <a:ext cx="327025" cy="349250"/>
          </a:xfrm>
          <a:custGeom>
            <a:avLst/>
            <a:gdLst>
              <a:gd name="T0" fmla="*/ 370963058 w 269"/>
              <a:gd name="T1" fmla="*/ 282350435 h 288"/>
              <a:gd name="T2" fmla="*/ 345838055 w 269"/>
              <a:gd name="T3" fmla="*/ 307350914 h 288"/>
              <a:gd name="T4" fmla="*/ 345838055 w 269"/>
              <a:gd name="T5" fmla="*/ 310291648 h 288"/>
              <a:gd name="T6" fmla="*/ 297066349 w 269"/>
              <a:gd name="T7" fmla="*/ 342644567 h 288"/>
              <a:gd name="T8" fmla="*/ 236470683 w 269"/>
              <a:gd name="T9" fmla="*/ 352938953 h 288"/>
              <a:gd name="T10" fmla="*/ 218735960 w 269"/>
              <a:gd name="T11" fmla="*/ 274997995 h 288"/>
              <a:gd name="T12" fmla="*/ 215779362 w 269"/>
              <a:gd name="T13" fmla="*/ 177940450 h 288"/>
              <a:gd name="T14" fmla="*/ 285242389 w 269"/>
              <a:gd name="T15" fmla="*/ 177940450 h 288"/>
              <a:gd name="T16" fmla="*/ 311845691 w 269"/>
              <a:gd name="T17" fmla="*/ 172057770 h 288"/>
              <a:gd name="T18" fmla="*/ 328103332 w 269"/>
              <a:gd name="T19" fmla="*/ 180881183 h 288"/>
              <a:gd name="T20" fmla="*/ 348794653 w 269"/>
              <a:gd name="T21" fmla="*/ 160292411 h 288"/>
              <a:gd name="T22" fmla="*/ 328103332 w 269"/>
              <a:gd name="T23" fmla="*/ 139704851 h 288"/>
              <a:gd name="T24" fmla="*/ 310367392 w 269"/>
              <a:gd name="T25" fmla="*/ 148528264 h 288"/>
              <a:gd name="T26" fmla="*/ 214301063 w 269"/>
              <a:gd name="T27" fmla="*/ 148528264 h 288"/>
              <a:gd name="T28" fmla="*/ 212823980 w 269"/>
              <a:gd name="T29" fmla="*/ 99999491 h 288"/>
              <a:gd name="T30" fmla="*/ 249771726 w 269"/>
              <a:gd name="T31" fmla="*/ 51470719 h 288"/>
              <a:gd name="T32" fmla="*/ 198044638 w 269"/>
              <a:gd name="T33" fmla="*/ 0 h 288"/>
              <a:gd name="T34" fmla="*/ 146316334 w 269"/>
              <a:gd name="T35" fmla="*/ 51470719 h 288"/>
              <a:gd name="T36" fmla="*/ 183265296 w 269"/>
              <a:gd name="T37" fmla="*/ 99999491 h 288"/>
              <a:gd name="T38" fmla="*/ 181786997 w 269"/>
              <a:gd name="T39" fmla="*/ 148528264 h 288"/>
              <a:gd name="T40" fmla="*/ 85720668 w 269"/>
              <a:gd name="T41" fmla="*/ 148528264 h 288"/>
              <a:gd name="T42" fmla="*/ 67984729 w 269"/>
              <a:gd name="T43" fmla="*/ 139704851 h 288"/>
              <a:gd name="T44" fmla="*/ 47294623 w 269"/>
              <a:gd name="T45" fmla="*/ 160292411 h 288"/>
              <a:gd name="T46" fmla="*/ 67984729 w 269"/>
              <a:gd name="T47" fmla="*/ 180881183 h 288"/>
              <a:gd name="T48" fmla="*/ 84242369 w 269"/>
              <a:gd name="T49" fmla="*/ 172057770 h 288"/>
              <a:gd name="T50" fmla="*/ 112323970 w 269"/>
              <a:gd name="T51" fmla="*/ 177940450 h 288"/>
              <a:gd name="T52" fmla="*/ 180308699 w 269"/>
              <a:gd name="T53" fmla="*/ 177940450 h 288"/>
              <a:gd name="T54" fmla="*/ 177353316 w 269"/>
              <a:gd name="T55" fmla="*/ 274997995 h 288"/>
              <a:gd name="T56" fmla="*/ 161095676 w 269"/>
              <a:gd name="T57" fmla="*/ 351467980 h 288"/>
              <a:gd name="T58" fmla="*/ 87198967 w 269"/>
              <a:gd name="T59" fmla="*/ 333821154 h 288"/>
              <a:gd name="T60" fmla="*/ 50250005 w 269"/>
              <a:gd name="T61" fmla="*/ 311762621 h 288"/>
              <a:gd name="T62" fmla="*/ 51728304 w 269"/>
              <a:gd name="T63" fmla="*/ 307350914 h 288"/>
              <a:gd name="T64" fmla="*/ 25125003 w 269"/>
              <a:gd name="T65" fmla="*/ 282350435 h 288"/>
              <a:gd name="T66" fmla="*/ 0 w 269"/>
              <a:gd name="T67" fmla="*/ 307350914 h 288"/>
              <a:gd name="T68" fmla="*/ 25125003 w 269"/>
              <a:gd name="T69" fmla="*/ 333821154 h 288"/>
              <a:gd name="T70" fmla="*/ 31036982 w 269"/>
              <a:gd name="T71" fmla="*/ 332350181 h 288"/>
              <a:gd name="T72" fmla="*/ 70941327 w 269"/>
              <a:gd name="T73" fmla="*/ 363232127 h 288"/>
              <a:gd name="T74" fmla="*/ 150750015 w 269"/>
              <a:gd name="T75" fmla="*/ 401467726 h 288"/>
              <a:gd name="T76" fmla="*/ 199521721 w 269"/>
              <a:gd name="T77" fmla="*/ 423526259 h 288"/>
              <a:gd name="T78" fmla="*/ 245338045 w 269"/>
              <a:gd name="T79" fmla="*/ 401467726 h 288"/>
              <a:gd name="T80" fmla="*/ 325146734 w 269"/>
              <a:gd name="T81" fmla="*/ 363232127 h 288"/>
              <a:gd name="T82" fmla="*/ 365051078 w 269"/>
              <a:gd name="T83" fmla="*/ 332350181 h 288"/>
              <a:gd name="T84" fmla="*/ 370963058 w 269"/>
              <a:gd name="T85" fmla="*/ 333821154 h 288"/>
              <a:gd name="T86" fmla="*/ 397566359 w 269"/>
              <a:gd name="T87" fmla="*/ 307350914 h 288"/>
              <a:gd name="T88" fmla="*/ 370963058 w 269"/>
              <a:gd name="T89" fmla="*/ 282350435 h 288"/>
              <a:gd name="T90" fmla="*/ 169963038 w 269"/>
              <a:gd name="T91" fmla="*/ 51470719 h 288"/>
              <a:gd name="T92" fmla="*/ 198044638 w 269"/>
              <a:gd name="T93" fmla="*/ 23529506 h 288"/>
              <a:gd name="T94" fmla="*/ 224646724 w 269"/>
              <a:gd name="T95" fmla="*/ 51470719 h 288"/>
              <a:gd name="T96" fmla="*/ 198044638 w 269"/>
              <a:gd name="T97" fmla="*/ 77940958 h 288"/>
              <a:gd name="T98" fmla="*/ 169963038 w 269"/>
              <a:gd name="T99" fmla="*/ 51470719 h 288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1275" name="稻壳儿小白白(http://dwz.cn/Wu2UP)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73238" y="2322513"/>
            <a:ext cx="347663" cy="34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6" name="稻壳儿小白白(http://dwz.cn/Wu2UP)"/>
          <p:cNvSpPr>
            <a:spLocks noChangeArrowheads="1"/>
          </p:cNvSpPr>
          <p:nvPr/>
        </p:nvSpPr>
        <p:spPr bwMode="auto">
          <a:xfrm>
            <a:off x="2365519" y="1951444"/>
            <a:ext cx="7401935" cy="3451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zh-CN" sz="2400" b="1" dirty="0"/>
              <a:t>基于</a:t>
            </a:r>
            <a:r>
              <a:rPr lang="en-US" altLang="zh-CN" sz="2400" b="1" dirty="0"/>
              <a:t>K—Means</a:t>
            </a:r>
            <a:r>
              <a:rPr lang="zh-CN" altLang="zh-CN" sz="2400" b="1" dirty="0"/>
              <a:t>聚类法的策略回测</a:t>
            </a:r>
            <a:r>
              <a:rPr lang="zh-CN" altLang="zh-CN" sz="2400" b="1" dirty="0" smtClean="0"/>
              <a:t>分析</a:t>
            </a:r>
            <a:endParaRPr lang="en-US" altLang="zh-CN" sz="2400" b="1" dirty="0" smtClean="0"/>
          </a:p>
          <a:p>
            <a:endParaRPr lang="zh-CN" altLang="zh-CN" sz="2400" dirty="0"/>
          </a:p>
          <a:p>
            <a:r>
              <a:rPr lang="zh-CN" altLang="zh-CN" sz="2400" dirty="0"/>
              <a:t>基于</a:t>
            </a:r>
            <a:r>
              <a:rPr lang="en-US" altLang="zh-CN" sz="2400" dirty="0"/>
              <a:t>K—Means</a:t>
            </a:r>
            <a:r>
              <a:rPr lang="zh-CN" altLang="zh-CN" sz="2400" dirty="0"/>
              <a:t>聚类法的多因子选股策略 由于多因子选股本身倾向于价值投资，因此我们小组的策略是将股票池分成相对较多的类，从而筛选出真正有价值的股票。 在本阶段，研究小组采用的股票池为沪深</a:t>
            </a:r>
            <a:r>
              <a:rPr lang="en-US" altLang="zh-CN" sz="2400" dirty="0"/>
              <a:t>300</a:t>
            </a:r>
            <a:r>
              <a:rPr lang="zh-CN" altLang="zh-CN" sz="2400" dirty="0"/>
              <a:t>，初始资金为</a:t>
            </a:r>
            <a:r>
              <a:rPr lang="en-US" altLang="zh-CN" sz="2400" dirty="0"/>
              <a:t>1000 </a:t>
            </a:r>
            <a:r>
              <a:rPr lang="zh-CN" altLang="zh-CN" sz="2400" dirty="0"/>
              <a:t>万。将</a:t>
            </a:r>
            <a:r>
              <a:rPr lang="en-US" altLang="zh-CN" sz="2400" dirty="0"/>
              <a:t>20160401</a:t>
            </a:r>
            <a:r>
              <a:rPr lang="zh-CN" altLang="zh-CN" sz="2400" dirty="0"/>
              <a:t>到</a:t>
            </a:r>
            <a:r>
              <a:rPr lang="en-US" altLang="zh-CN" sz="2400" dirty="0"/>
              <a:t>20160527</a:t>
            </a:r>
            <a:r>
              <a:rPr lang="zh-CN" altLang="zh-CN" sz="2400" dirty="0"/>
              <a:t>中的沪深</a:t>
            </a:r>
            <a:r>
              <a:rPr lang="en-US" altLang="zh-CN" sz="2400" dirty="0"/>
              <a:t>300</a:t>
            </a:r>
            <a:r>
              <a:rPr lang="zh-CN" altLang="zh-CN" sz="2400" dirty="0"/>
              <a:t>全部股票根据有 效因子的数据进行聚类</a:t>
            </a:r>
            <a:r>
              <a:rPr lang="en-US" altLang="zh-CN" sz="2400" dirty="0"/>
              <a:t>(</a:t>
            </a:r>
            <a:r>
              <a:rPr lang="zh-CN" altLang="zh-CN" sz="2400" dirty="0"/>
              <a:t>异常数据剔除</a:t>
            </a:r>
            <a:r>
              <a:rPr lang="en-US" altLang="zh-CN" sz="2400" dirty="0"/>
              <a:t>)</a:t>
            </a:r>
            <a:r>
              <a:rPr lang="zh-CN" altLang="zh-CN" sz="2400" dirty="0"/>
              <a:t>，根据不停试验，发现当聚类数为</a:t>
            </a:r>
            <a:r>
              <a:rPr lang="en-US" altLang="zh-CN" sz="2400" dirty="0"/>
              <a:t>9</a:t>
            </a:r>
            <a:r>
              <a:rPr lang="zh-CN" altLang="zh-CN" sz="2400" dirty="0"/>
              <a:t>的时候效果最好。</a:t>
            </a:r>
          </a:p>
        </p:txBody>
      </p:sp>
      <p:pic>
        <p:nvPicPr>
          <p:cNvPr id="11284" name="图片 41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85" name="文本框 42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聚类分析</a:t>
            </a:r>
            <a:endParaRPr lang="en-US" altLang="zh-CN" sz="2400" b="1" dirty="0" smtClean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286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25228" y="654542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zh-CN" altLang="en-US" sz="100" dirty="0" smtClean="0">
                <a:solidFill>
                  <a:schemeClr val="bg1"/>
                </a:solidFill>
              </a:rPr>
              <a:t>字体下载：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www.1ppt.com/ziti/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sp>
        <p:nvSpPr>
          <p:cNvPr id="13" name="稻壳儿小白白(http://dwz.cn/Wu2UP)"/>
          <p:cNvSpPr>
            <a:spLocks/>
          </p:cNvSpPr>
          <p:nvPr/>
        </p:nvSpPr>
        <p:spPr bwMode="auto">
          <a:xfrm rot="5400000">
            <a:off x="2371726" y="1048473"/>
            <a:ext cx="1265238" cy="2105025"/>
          </a:xfrm>
          <a:custGeom>
            <a:avLst/>
            <a:gdLst>
              <a:gd name="T0" fmla="*/ 0 w 1265436"/>
              <a:gd name="T1" fmla="*/ 0 h 2105657"/>
              <a:gd name="T2" fmla="*/ 203798 w 1265436"/>
              <a:gd name="T3" fmla="*/ 0 h 2105657"/>
              <a:gd name="T4" fmla="*/ 203798 w 1265436"/>
              <a:gd name="T5" fmla="*/ 1900527 h 2105657"/>
              <a:gd name="T6" fmla="*/ 1265040 w 1265436"/>
              <a:gd name="T7" fmla="*/ 1900527 h 2105657"/>
              <a:gd name="T8" fmla="*/ 1265040 w 1265436"/>
              <a:gd name="T9" fmla="*/ 2104393 h 2105657"/>
              <a:gd name="T10" fmla="*/ 0 w 1265436"/>
              <a:gd name="T11" fmla="*/ 2104393 h 2105657"/>
              <a:gd name="T12" fmla="*/ 0 w 1265436"/>
              <a:gd name="T13" fmla="*/ 0 h 210565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5436" h="2105657">
                <a:moveTo>
                  <a:pt x="0" y="0"/>
                </a:moveTo>
                <a:lnTo>
                  <a:pt x="203862" y="0"/>
                </a:lnTo>
                <a:lnTo>
                  <a:pt x="203862" y="1901669"/>
                </a:lnTo>
                <a:lnTo>
                  <a:pt x="1265436" y="1901669"/>
                </a:lnTo>
                <a:lnTo>
                  <a:pt x="1265436" y="2105657"/>
                </a:lnTo>
                <a:lnTo>
                  <a:pt x="0" y="2105657"/>
                </a:lnTo>
                <a:lnTo>
                  <a:pt x="0" y="0"/>
                </a:lnTo>
                <a:close/>
              </a:path>
            </a:pathLst>
          </a:cu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稻壳儿小白白(http://dwz.cn/Wu2UP)"/>
          <p:cNvSpPr>
            <a:spLocks noChangeArrowheads="1"/>
          </p:cNvSpPr>
          <p:nvPr/>
        </p:nvSpPr>
        <p:spPr bwMode="auto">
          <a:xfrm>
            <a:off x="3484996" y="930203"/>
            <a:ext cx="358775" cy="358775"/>
          </a:xfrm>
          <a:prstGeom prst="triangle">
            <a:avLst>
              <a:gd name="adj" fmla="val 100000"/>
            </a:avLst>
          </a:pr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680436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72" name="稻壳儿小白白(http://dwz.cn/Wu2UP)"/>
          <p:cNvSpPr>
            <a:spLocks/>
          </p:cNvSpPr>
          <p:nvPr/>
        </p:nvSpPr>
        <p:spPr bwMode="auto">
          <a:xfrm>
            <a:off x="1778002" y="4627563"/>
            <a:ext cx="347663" cy="349250"/>
          </a:xfrm>
          <a:custGeom>
            <a:avLst/>
            <a:gdLst>
              <a:gd name="T0" fmla="*/ 139895728 w 288"/>
              <a:gd name="T1" fmla="*/ 0 h 288"/>
              <a:gd name="T2" fmla="*/ 209843592 w 288"/>
              <a:gd name="T3" fmla="*/ 58823159 h 288"/>
              <a:gd name="T4" fmla="*/ 279790249 w 288"/>
              <a:gd name="T5" fmla="*/ 0 h 288"/>
              <a:gd name="T6" fmla="*/ 419685978 w 288"/>
              <a:gd name="T7" fmla="*/ 52940479 h 288"/>
              <a:gd name="T8" fmla="*/ 419685978 w 288"/>
              <a:gd name="T9" fmla="*/ 158822650 h 288"/>
              <a:gd name="T10" fmla="*/ 326422964 w 288"/>
              <a:gd name="T11" fmla="*/ 132352411 h 288"/>
              <a:gd name="T12" fmla="*/ 326422964 w 288"/>
              <a:gd name="T13" fmla="*/ 423526259 h 288"/>
              <a:gd name="T14" fmla="*/ 93263014 w 288"/>
              <a:gd name="T15" fmla="*/ 423526259 h 288"/>
              <a:gd name="T16" fmla="*/ 93263014 w 288"/>
              <a:gd name="T17" fmla="*/ 132352411 h 288"/>
              <a:gd name="T18" fmla="*/ 0 w 288"/>
              <a:gd name="T19" fmla="*/ 158822650 h 288"/>
              <a:gd name="T20" fmla="*/ 0 w 288"/>
              <a:gd name="T21" fmla="*/ 52940479 h 288"/>
              <a:gd name="T22" fmla="*/ 139895728 w 288"/>
              <a:gd name="T23" fmla="*/ 0 h 288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3" name="稻壳儿小白白(http://dwz.cn/Wu2UP)"/>
          <p:cNvSpPr>
            <a:spLocks noEditPoints="1"/>
          </p:cNvSpPr>
          <p:nvPr/>
        </p:nvSpPr>
        <p:spPr bwMode="auto">
          <a:xfrm>
            <a:off x="6545264" y="2286002"/>
            <a:ext cx="365125" cy="341313"/>
          </a:xfrm>
          <a:custGeom>
            <a:avLst/>
            <a:gdLst>
              <a:gd name="T0" fmla="*/ 391410361 w 301"/>
              <a:gd name="T1" fmla="*/ 281260067 h 282"/>
              <a:gd name="T2" fmla="*/ 344322579 w 301"/>
              <a:gd name="T3" fmla="*/ 101078272 h 282"/>
              <a:gd name="T4" fmla="*/ 119188445 w 301"/>
              <a:gd name="T5" fmla="*/ 52736489 h 282"/>
              <a:gd name="T6" fmla="*/ 47086569 w 301"/>
              <a:gd name="T7" fmla="*/ 4394707 h 282"/>
              <a:gd name="T8" fmla="*/ 17657008 w 301"/>
              <a:gd name="T9" fmla="*/ 19043329 h 282"/>
              <a:gd name="T10" fmla="*/ 89758885 w 301"/>
              <a:gd name="T11" fmla="*/ 83499442 h 282"/>
              <a:gd name="T12" fmla="*/ 194233157 w 301"/>
              <a:gd name="T13" fmla="*/ 364759509 h 282"/>
              <a:gd name="T14" fmla="*/ 442911181 w 301"/>
              <a:gd name="T15" fmla="*/ 380873839 h 282"/>
              <a:gd name="T16" fmla="*/ 391410361 w 301"/>
              <a:gd name="T17" fmla="*/ 281260067 h 282"/>
              <a:gd name="T18" fmla="*/ 356095131 w 301"/>
              <a:gd name="T19" fmla="*/ 339856973 h 282"/>
              <a:gd name="T20" fmla="*/ 353152297 w 301"/>
              <a:gd name="T21" fmla="*/ 341321472 h 282"/>
              <a:gd name="T22" fmla="*/ 350208249 w 301"/>
              <a:gd name="T23" fmla="*/ 339856973 h 282"/>
              <a:gd name="T24" fmla="*/ 233962638 w 301"/>
              <a:gd name="T25" fmla="*/ 202156543 h 282"/>
              <a:gd name="T26" fmla="*/ 155975092 w 301"/>
              <a:gd name="T27" fmla="*/ 109867686 h 282"/>
              <a:gd name="T28" fmla="*/ 155975092 w 301"/>
              <a:gd name="T29" fmla="*/ 104007270 h 282"/>
              <a:gd name="T30" fmla="*/ 160389344 w 301"/>
              <a:gd name="T31" fmla="*/ 104007270 h 282"/>
              <a:gd name="T32" fmla="*/ 261920781 w 301"/>
              <a:gd name="T33" fmla="*/ 178717296 h 282"/>
              <a:gd name="T34" fmla="*/ 357566549 w 301"/>
              <a:gd name="T35" fmla="*/ 335462266 h 282"/>
              <a:gd name="T36" fmla="*/ 356095131 w 301"/>
              <a:gd name="T37" fmla="*/ 339856973 h 28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4" name="稻壳儿小白白(http://dwz.cn/Wu2UP)"/>
          <p:cNvSpPr>
            <a:spLocks noEditPoints="1"/>
          </p:cNvSpPr>
          <p:nvPr/>
        </p:nvSpPr>
        <p:spPr bwMode="auto">
          <a:xfrm>
            <a:off x="6596065" y="4541838"/>
            <a:ext cx="327025" cy="349250"/>
          </a:xfrm>
          <a:custGeom>
            <a:avLst/>
            <a:gdLst>
              <a:gd name="T0" fmla="*/ 370963058 w 269"/>
              <a:gd name="T1" fmla="*/ 282350435 h 288"/>
              <a:gd name="T2" fmla="*/ 345838055 w 269"/>
              <a:gd name="T3" fmla="*/ 307350914 h 288"/>
              <a:gd name="T4" fmla="*/ 345838055 w 269"/>
              <a:gd name="T5" fmla="*/ 310291648 h 288"/>
              <a:gd name="T6" fmla="*/ 297066349 w 269"/>
              <a:gd name="T7" fmla="*/ 342644567 h 288"/>
              <a:gd name="T8" fmla="*/ 236470683 w 269"/>
              <a:gd name="T9" fmla="*/ 352938953 h 288"/>
              <a:gd name="T10" fmla="*/ 218735960 w 269"/>
              <a:gd name="T11" fmla="*/ 274997995 h 288"/>
              <a:gd name="T12" fmla="*/ 215779362 w 269"/>
              <a:gd name="T13" fmla="*/ 177940450 h 288"/>
              <a:gd name="T14" fmla="*/ 285242389 w 269"/>
              <a:gd name="T15" fmla="*/ 177940450 h 288"/>
              <a:gd name="T16" fmla="*/ 311845691 w 269"/>
              <a:gd name="T17" fmla="*/ 172057770 h 288"/>
              <a:gd name="T18" fmla="*/ 328103332 w 269"/>
              <a:gd name="T19" fmla="*/ 180881183 h 288"/>
              <a:gd name="T20" fmla="*/ 348794653 w 269"/>
              <a:gd name="T21" fmla="*/ 160292411 h 288"/>
              <a:gd name="T22" fmla="*/ 328103332 w 269"/>
              <a:gd name="T23" fmla="*/ 139704851 h 288"/>
              <a:gd name="T24" fmla="*/ 310367392 w 269"/>
              <a:gd name="T25" fmla="*/ 148528264 h 288"/>
              <a:gd name="T26" fmla="*/ 214301063 w 269"/>
              <a:gd name="T27" fmla="*/ 148528264 h 288"/>
              <a:gd name="T28" fmla="*/ 212823980 w 269"/>
              <a:gd name="T29" fmla="*/ 99999491 h 288"/>
              <a:gd name="T30" fmla="*/ 249771726 w 269"/>
              <a:gd name="T31" fmla="*/ 51470719 h 288"/>
              <a:gd name="T32" fmla="*/ 198044638 w 269"/>
              <a:gd name="T33" fmla="*/ 0 h 288"/>
              <a:gd name="T34" fmla="*/ 146316334 w 269"/>
              <a:gd name="T35" fmla="*/ 51470719 h 288"/>
              <a:gd name="T36" fmla="*/ 183265296 w 269"/>
              <a:gd name="T37" fmla="*/ 99999491 h 288"/>
              <a:gd name="T38" fmla="*/ 181786997 w 269"/>
              <a:gd name="T39" fmla="*/ 148528264 h 288"/>
              <a:gd name="T40" fmla="*/ 85720668 w 269"/>
              <a:gd name="T41" fmla="*/ 148528264 h 288"/>
              <a:gd name="T42" fmla="*/ 67984729 w 269"/>
              <a:gd name="T43" fmla="*/ 139704851 h 288"/>
              <a:gd name="T44" fmla="*/ 47294623 w 269"/>
              <a:gd name="T45" fmla="*/ 160292411 h 288"/>
              <a:gd name="T46" fmla="*/ 67984729 w 269"/>
              <a:gd name="T47" fmla="*/ 180881183 h 288"/>
              <a:gd name="T48" fmla="*/ 84242369 w 269"/>
              <a:gd name="T49" fmla="*/ 172057770 h 288"/>
              <a:gd name="T50" fmla="*/ 112323970 w 269"/>
              <a:gd name="T51" fmla="*/ 177940450 h 288"/>
              <a:gd name="T52" fmla="*/ 180308699 w 269"/>
              <a:gd name="T53" fmla="*/ 177940450 h 288"/>
              <a:gd name="T54" fmla="*/ 177353316 w 269"/>
              <a:gd name="T55" fmla="*/ 274997995 h 288"/>
              <a:gd name="T56" fmla="*/ 161095676 w 269"/>
              <a:gd name="T57" fmla="*/ 351467980 h 288"/>
              <a:gd name="T58" fmla="*/ 87198967 w 269"/>
              <a:gd name="T59" fmla="*/ 333821154 h 288"/>
              <a:gd name="T60" fmla="*/ 50250005 w 269"/>
              <a:gd name="T61" fmla="*/ 311762621 h 288"/>
              <a:gd name="T62" fmla="*/ 51728304 w 269"/>
              <a:gd name="T63" fmla="*/ 307350914 h 288"/>
              <a:gd name="T64" fmla="*/ 25125003 w 269"/>
              <a:gd name="T65" fmla="*/ 282350435 h 288"/>
              <a:gd name="T66" fmla="*/ 0 w 269"/>
              <a:gd name="T67" fmla="*/ 307350914 h 288"/>
              <a:gd name="T68" fmla="*/ 25125003 w 269"/>
              <a:gd name="T69" fmla="*/ 333821154 h 288"/>
              <a:gd name="T70" fmla="*/ 31036982 w 269"/>
              <a:gd name="T71" fmla="*/ 332350181 h 288"/>
              <a:gd name="T72" fmla="*/ 70941327 w 269"/>
              <a:gd name="T73" fmla="*/ 363232127 h 288"/>
              <a:gd name="T74" fmla="*/ 150750015 w 269"/>
              <a:gd name="T75" fmla="*/ 401467726 h 288"/>
              <a:gd name="T76" fmla="*/ 199521721 w 269"/>
              <a:gd name="T77" fmla="*/ 423526259 h 288"/>
              <a:gd name="T78" fmla="*/ 245338045 w 269"/>
              <a:gd name="T79" fmla="*/ 401467726 h 288"/>
              <a:gd name="T80" fmla="*/ 325146734 w 269"/>
              <a:gd name="T81" fmla="*/ 363232127 h 288"/>
              <a:gd name="T82" fmla="*/ 365051078 w 269"/>
              <a:gd name="T83" fmla="*/ 332350181 h 288"/>
              <a:gd name="T84" fmla="*/ 370963058 w 269"/>
              <a:gd name="T85" fmla="*/ 333821154 h 288"/>
              <a:gd name="T86" fmla="*/ 397566359 w 269"/>
              <a:gd name="T87" fmla="*/ 307350914 h 288"/>
              <a:gd name="T88" fmla="*/ 370963058 w 269"/>
              <a:gd name="T89" fmla="*/ 282350435 h 288"/>
              <a:gd name="T90" fmla="*/ 169963038 w 269"/>
              <a:gd name="T91" fmla="*/ 51470719 h 288"/>
              <a:gd name="T92" fmla="*/ 198044638 w 269"/>
              <a:gd name="T93" fmla="*/ 23529506 h 288"/>
              <a:gd name="T94" fmla="*/ 224646724 w 269"/>
              <a:gd name="T95" fmla="*/ 51470719 h 288"/>
              <a:gd name="T96" fmla="*/ 198044638 w 269"/>
              <a:gd name="T97" fmla="*/ 77940958 h 288"/>
              <a:gd name="T98" fmla="*/ 169963038 w 269"/>
              <a:gd name="T99" fmla="*/ 51470719 h 288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1275" name="稻壳儿小白白(http://dwz.cn/Wu2UP)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73238" y="2322513"/>
            <a:ext cx="347663" cy="34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4" name="图片 41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85" name="文本框 42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聚类分析</a:t>
            </a:r>
            <a:endParaRPr lang="en-US" altLang="zh-CN" sz="2400" b="1" dirty="0" smtClean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286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25228" y="654542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zh-CN" altLang="en-US" sz="100" dirty="0" smtClean="0">
                <a:solidFill>
                  <a:schemeClr val="bg1"/>
                </a:solidFill>
              </a:rPr>
              <a:t>字体下载：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www.1ppt.com/ziti/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sp>
        <p:nvSpPr>
          <p:cNvPr id="13" name="稻壳儿小白白(http://dwz.cn/Wu2UP)"/>
          <p:cNvSpPr>
            <a:spLocks/>
          </p:cNvSpPr>
          <p:nvPr/>
        </p:nvSpPr>
        <p:spPr bwMode="auto">
          <a:xfrm rot="5400000">
            <a:off x="2371726" y="985044"/>
            <a:ext cx="1265238" cy="2105025"/>
          </a:xfrm>
          <a:custGeom>
            <a:avLst/>
            <a:gdLst>
              <a:gd name="T0" fmla="*/ 0 w 1265436"/>
              <a:gd name="T1" fmla="*/ 0 h 2105657"/>
              <a:gd name="T2" fmla="*/ 203798 w 1265436"/>
              <a:gd name="T3" fmla="*/ 0 h 2105657"/>
              <a:gd name="T4" fmla="*/ 203798 w 1265436"/>
              <a:gd name="T5" fmla="*/ 1900527 h 2105657"/>
              <a:gd name="T6" fmla="*/ 1265040 w 1265436"/>
              <a:gd name="T7" fmla="*/ 1900527 h 2105657"/>
              <a:gd name="T8" fmla="*/ 1265040 w 1265436"/>
              <a:gd name="T9" fmla="*/ 2104393 h 2105657"/>
              <a:gd name="T10" fmla="*/ 0 w 1265436"/>
              <a:gd name="T11" fmla="*/ 2104393 h 2105657"/>
              <a:gd name="T12" fmla="*/ 0 w 1265436"/>
              <a:gd name="T13" fmla="*/ 0 h 210565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5436" h="2105657">
                <a:moveTo>
                  <a:pt x="0" y="0"/>
                </a:moveTo>
                <a:lnTo>
                  <a:pt x="203862" y="0"/>
                </a:lnTo>
                <a:lnTo>
                  <a:pt x="203862" y="1901669"/>
                </a:lnTo>
                <a:lnTo>
                  <a:pt x="1265436" y="1901669"/>
                </a:lnTo>
                <a:lnTo>
                  <a:pt x="1265436" y="2105657"/>
                </a:lnTo>
                <a:lnTo>
                  <a:pt x="0" y="2105657"/>
                </a:lnTo>
                <a:lnTo>
                  <a:pt x="0" y="0"/>
                </a:lnTo>
                <a:close/>
              </a:path>
            </a:pathLst>
          </a:cu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稻壳儿小白白(http://dwz.cn/Wu2UP)"/>
          <p:cNvSpPr>
            <a:spLocks noChangeArrowheads="1"/>
          </p:cNvSpPr>
          <p:nvPr/>
        </p:nvSpPr>
        <p:spPr bwMode="auto">
          <a:xfrm>
            <a:off x="3484996" y="930203"/>
            <a:ext cx="358775" cy="358775"/>
          </a:xfrm>
          <a:prstGeom prst="triangle">
            <a:avLst>
              <a:gd name="adj" fmla="val 100000"/>
            </a:avLst>
          </a:pr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23655" y="1693842"/>
            <a:ext cx="8043761" cy="49746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993688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稻壳儿小白白(http://dwz.cn/Wu2UP)"/>
          <p:cNvSpPr>
            <a:spLocks noChangeShapeType="1"/>
          </p:cNvSpPr>
          <p:nvPr/>
        </p:nvSpPr>
        <p:spPr bwMode="auto">
          <a:xfrm flipV="1">
            <a:off x="1151296" y="5811261"/>
            <a:ext cx="9166225" cy="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67" name="稻壳儿小白白(http://dwz.cn/Wu2UP)"/>
          <p:cNvSpPr>
            <a:spLocks noChangeShapeType="1"/>
          </p:cNvSpPr>
          <p:nvPr/>
        </p:nvSpPr>
        <p:spPr bwMode="auto">
          <a:xfrm flipV="1">
            <a:off x="1961429" y="2322513"/>
            <a:ext cx="0" cy="4021137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72" name="稻壳儿小白白(http://dwz.cn/Wu2UP)"/>
          <p:cNvSpPr>
            <a:spLocks/>
          </p:cNvSpPr>
          <p:nvPr/>
        </p:nvSpPr>
        <p:spPr bwMode="auto">
          <a:xfrm>
            <a:off x="1778002" y="4627563"/>
            <a:ext cx="347663" cy="349250"/>
          </a:xfrm>
          <a:custGeom>
            <a:avLst/>
            <a:gdLst>
              <a:gd name="T0" fmla="*/ 139895728 w 288"/>
              <a:gd name="T1" fmla="*/ 0 h 288"/>
              <a:gd name="T2" fmla="*/ 209843592 w 288"/>
              <a:gd name="T3" fmla="*/ 58823159 h 288"/>
              <a:gd name="T4" fmla="*/ 279790249 w 288"/>
              <a:gd name="T5" fmla="*/ 0 h 288"/>
              <a:gd name="T6" fmla="*/ 419685978 w 288"/>
              <a:gd name="T7" fmla="*/ 52940479 h 288"/>
              <a:gd name="T8" fmla="*/ 419685978 w 288"/>
              <a:gd name="T9" fmla="*/ 158822650 h 288"/>
              <a:gd name="T10" fmla="*/ 326422964 w 288"/>
              <a:gd name="T11" fmla="*/ 132352411 h 288"/>
              <a:gd name="T12" fmla="*/ 326422964 w 288"/>
              <a:gd name="T13" fmla="*/ 423526259 h 288"/>
              <a:gd name="T14" fmla="*/ 93263014 w 288"/>
              <a:gd name="T15" fmla="*/ 423526259 h 288"/>
              <a:gd name="T16" fmla="*/ 93263014 w 288"/>
              <a:gd name="T17" fmla="*/ 132352411 h 288"/>
              <a:gd name="T18" fmla="*/ 0 w 288"/>
              <a:gd name="T19" fmla="*/ 158822650 h 288"/>
              <a:gd name="T20" fmla="*/ 0 w 288"/>
              <a:gd name="T21" fmla="*/ 52940479 h 288"/>
              <a:gd name="T22" fmla="*/ 139895728 w 288"/>
              <a:gd name="T23" fmla="*/ 0 h 288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3" name="稻壳儿小白白(http://dwz.cn/Wu2UP)"/>
          <p:cNvSpPr>
            <a:spLocks noEditPoints="1"/>
          </p:cNvSpPr>
          <p:nvPr/>
        </p:nvSpPr>
        <p:spPr bwMode="auto">
          <a:xfrm>
            <a:off x="6545264" y="2286002"/>
            <a:ext cx="365125" cy="341313"/>
          </a:xfrm>
          <a:custGeom>
            <a:avLst/>
            <a:gdLst>
              <a:gd name="T0" fmla="*/ 391410361 w 301"/>
              <a:gd name="T1" fmla="*/ 281260067 h 282"/>
              <a:gd name="T2" fmla="*/ 344322579 w 301"/>
              <a:gd name="T3" fmla="*/ 101078272 h 282"/>
              <a:gd name="T4" fmla="*/ 119188445 w 301"/>
              <a:gd name="T5" fmla="*/ 52736489 h 282"/>
              <a:gd name="T6" fmla="*/ 47086569 w 301"/>
              <a:gd name="T7" fmla="*/ 4394707 h 282"/>
              <a:gd name="T8" fmla="*/ 17657008 w 301"/>
              <a:gd name="T9" fmla="*/ 19043329 h 282"/>
              <a:gd name="T10" fmla="*/ 89758885 w 301"/>
              <a:gd name="T11" fmla="*/ 83499442 h 282"/>
              <a:gd name="T12" fmla="*/ 194233157 w 301"/>
              <a:gd name="T13" fmla="*/ 364759509 h 282"/>
              <a:gd name="T14" fmla="*/ 442911181 w 301"/>
              <a:gd name="T15" fmla="*/ 380873839 h 282"/>
              <a:gd name="T16" fmla="*/ 391410361 w 301"/>
              <a:gd name="T17" fmla="*/ 281260067 h 282"/>
              <a:gd name="T18" fmla="*/ 356095131 w 301"/>
              <a:gd name="T19" fmla="*/ 339856973 h 282"/>
              <a:gd name="T20" fmla="*/ 353152297 w 301"/>
              <a:gd name="T21" fmla="*/ 341321472 h 282"/>
              <a:gd name="T22" fmla="*/ 350208249 w 301"/>
              <a:gd name="T23" fmla="*/ 339856973 h 282"/>
              <a:gd name="T24" fmla="*/ 233962638 w 301"/>
              <a:gd name="T25" fmla="*/ 202156543 h 282"/>
              <a:gd name="T26" fmla="*/ 155975092 w 301"/>
              <a:gd name="T27" fmla="*/ 109867686 h 282"/>
              <a:gd name="T28" fmla="*/ 155975092 w 301"/>
              <a:gd name="T29" fmla="*/ 104007270 h 282"/>
              <a:gd name="T30" fmla="*/ 160389344 w 301"/>
              <a:gd name="T31" fmla="*/ 104007270 h 282"/>
              <a:gd name="T32" fmla="*/ 261920781 w 301"/>
              <a:gd name="T33" fmla="*/ 178717296 h 282"/>
              <a:gd name="T34" fmla="*/ 357566549 w 301"/>
              <a:gd name="T35" fmla="*/ 335462266 h 282"/>
              <a:gd name="T36" fmla="*/ 356095131 w 301"/>
              <a:gd name="T37" fmla="*/ 339856973 h 28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4" name="稻壳儿小白白(http://dwz.cn/Wu2UP)"/>
          <p:cNvSpPr>
            <a:spLocks noEditPoints="1"/>
          </p:cNvSpPr>
          <p:nvPr/>
        </p:nvSpPr>
        <p:spPr bwMode="auto">
          <a:xfrm>
            <a:off x="6596065" y="4541838"/>
            <a:ext cx="327025" cy="349250"/>
          </a:xfrm>
          <a:custGeom>
            <a:avLst/>
            <a:gdLst>
              <a:gd name="T0" fmla="*/ 370963058 w 269"/>
              <a:gd name="T1" fmla="*/ 282350435 h 288"/>
              <a:gd name="T2" fmla="*/ 345838055 w 269"/>
              <a:gd name="T3" fmla="*/ 307350914 h 288"/>
              <a:gd name="T4" fmla="*/ 345838055 w 269"/>
              <a:gd name="T5" fmla="*/ 310291648 h 288"/>
              <a:gd name="T6" fmla="*/ 297066349 w 269"/>
              <a:gd name="T7" fmla="*/ 342644567 h 288"/>
              <a:gd name="T8" fmla="*/ 236470683 w 269"/>
              <a:gd name="T9" fmla="*/ 352938953 h 288"/>
              <a:gd name="T10" fmla="*/ 218735960 w 269"/>
              <a:gd name="T11" fmla="*/ 274997995 h 288"/>
              <a:gd name="T12" fmla="*/ 215779362 w 269"/>
              <a:gd name="T13" fmla="*/ 177940450 h 288"/>
              <a:gd name="T14" fmla="*/ 285242389 w 269"/>
              <a:gd name="T15" fmla="*/ 177940450 h 288"/>
              <a:gd name="T16" fmla="*/ 311845691 w 269"/>
              <a:gd name="T17" fmla="*/ 172057770 h 288"/>
              <a:gd name="T18" fmla="*/ 328103332 w 269"/>
              <a:gd name="T19" fmla="*/ 180881183 h 288"/>
              <a:gd name="T20" fmla="*/ 348794653 w 269"/>
              <a:gd name="T21" fmla="*/ 160292411 h 288"/>
              <a:gd name="T22" fmla="*/ 328103332 w 269"/>
              <a:gd name="T23" fmla="*/ 139704851 h 288"/>
              <a:gd name="T24" fmla="*/ 310367392 w 269"/>
              <a:gd name="T25" fmla="*/ 148528264 h 288"/>
              <a:gd name="T26" fmla="*/ 214301063 w 269"/>
              <a:gd name="T27" fmla="*/ 148528264 h 288"/>
              <a:gd name="T28" fmla="*/ 212823980 w 269"/>
              <a:gd name="T29" fmla="*/ 99999491 h 288"/>
              <a:gd name="T30" fmla="*/ 249771726 w 269"/>
              <a:gd name="T31" fmla="*/ 51470719 h 288"/>
              <a:gd name="T32" fmla="*/ 198044638 w 269"/>
              <a:gd name="T33" fmla="*/ 0 h 288"/>
              <a:gd name="T34" fmla="*/ 146316334 w 269"/>
              <a:gd name="T35" fmla="*/ 51470719 h 288"/>
              <a:gd name="T36" fmla="*/ 183265296 w 269"/>
              <a:gd name="T37" fmla="*/ 99999491 h 288"/>
              <a:gd name="T38" fmla="*/ 181786997 w 269"/>
              <a:gd name="T39" fmla="*/ 148528264 h 288"/>
              <a:gd name="T40" fmla="*/ 85720668 w 269"/>
              <a:gd name="T41" fmla="*/ 148528264 h 288"/>
              <a:gd name="T42" fmla="*/ 67984729 w 269"/>
              <a:gd name="T43" fmla="*/ 139704851 h 288"/>
              <a:gd name="T44" fmla="*/ 47294623 w 269"/>
              <a:gd name="T45" fmla="*/ 160292411 h 288"/>
              <a:gd name="T46" fmla="*/ 67984729 w 269"/>
              <a:gd name="T47" fmla="*/ 180881183 h 288"/>
              <a:gd name="T48" fmla="*/ 84242369 w 269"/>
              <a:gd name="T49" fmla="*/ 172057770 h 288"/>
              <a:gd name="T50" fmla="*/ 112323970 w 269"/>
              <a:gd name="T51" fmla="*/ 177940450 h 288"/>
              <a:gd name="T52" fmla="*/ 180308699 w 269"/>
              <a:gd name="T53" fmla="*/ 177940450 h 288"/>
              <a:gd name="T54" fmla="*/ 177353316 w 269"/>
              <a:gd name="T55" fmla="*/ 274997995 h 288"/>
              <a:gd name="T56" fmla="*/ 161095676 w 269"/>
              <a:gd name="T57" fmla="*/ 351467980 h 288"/>
              <a:gd name="T58" fmla="*/ 87198967 w 269"/>
              <a:gd name="T59" fmla="*/ 333821154 h 288"/>
              <a:gd name="T60" fmla="*/ 50250005 w 269"/>
              <a:gd name="T61" fmla="*/ 311762621 h 288"/>
              <a:gd name="T62" fmla="*/ 51728304 w 269"/>
              <a:gd name="T63" fmla="*/ 307350914 h 288"/>
              <a:gd name="T64" fmla="*/ 25125003 w 269"/>
              <a:gd name="T65" fmla="*/ 282350435 h 288"/>
              <a:gd name="T66" fmla="*/ 0 w 269"/>
              <a:gd name="T67" fmla="*/ 307350914 h 288"/>
              <a:gd name="T68" fmla="*/ 25125003 w 269"/>
              <a:gd name="T69" fmla="*/ 333821154 h 288"/>
              <a:gd name="T70" fmla="*/ 31036982 w 269"/>
              <a:gd name="T71" fmla="*/ 332350181 h 288"/>
              <a:gd name="T72" fmla="*/ 70941327 w 269"/>
              <a:gd name="T73" fmla="*/ 363232127 h 288"/>
              <a:gd name="T74" fmla="*/ 150750015 w 269"/>
              <a:gd name="T75" fmla="*/ 401467726 h 288"/>
              <a:gd name="T76" fmla="*/ 199521721 w 269"/>
              <a:gd name="T77" fmla="*/ 423526259 h 288"/>
              <a:gd name="T78" fmla="*/ 245338045 w 269"/>
              <a:gd name="T79" fmla="*/ 401467726 h 288"/>
              <a:gd name="T80" fmla="*/ 325146734 w 269"/>
              <a:gd name="T81" fmla="*/ 363232127 h 288"/>
              <a:gd name="T82" fmla="*/ 365051078 w 269"/>
              <a:gd name="T83" fmla="*/ 332350181 h 288"/>
              <a:gd name="T84" fmla="*/ 370963058 w 269"/>
              <a:gd name="T85" fmla="*/ 333821154 h 288"/>
              <a:gd name="T86" fmla="*/ 397566359 w 269"/>
              <a:gd name="T87" fmla="*/ 307350914 h 288"/>
              <a:gd name="T88" fmla="*/ 370963058 w 269"/>
              <a:gd name="T89" fmla="*/ 282350435 h 288"/>
              <a:gd name="T90" fmla="*/ 169963038 w 269"/>
              <a:gd name="T91" fmla="*/ 51470719 h 288"/>
              <a:gd name="T92" fmla="*/ 198044638 w 269"/>
              <a:gd name="T93" fmla="*/ 23529506 h 288"/>
              <a:gd name="T94" fmla="*/ 224646724 w 269"/>
              <a:gd name="T95" fmla="*/ 51470719 h 288"/>
              <a:gd name="T96" fmla="*/ 198044638 w 269"/>
              <a:gd name="T97" fmla="*/ 77940958 h 288"/>
              <a:gd name="T98" fmla="*/ 169963038 w 269"/>
              <a:gd name="T99" fmla="*/ 51470719 h 288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1275" name="稻壳儿小白白(http://dwz.cn/Wu2UP)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73238" y="2322513"/>
            <a:ext cx="347663" cy="34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6" name="稻壳儿小白白(http://dwz.cn/Wu2UP)"/>
          <p:cNvSpPr>
            <a:spLocks noChangeArrowheads="1"/>
          </p:cNvSpPr>
          <p:nvPr/>
        </p:nvSpPr>
        <p:spPr bwMode="auto">
          <a:xfrm>
            <a:off x="2365519" y="1951446"/>
            <a:ext cx="7516236" cy="3693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en-US" altLang="zh-CN" sz="2400" b="1" dirty="0"/>
              <a:t>K—means</a:t>
            </a:r>
            <a:r>
              <a:rPr lang="zh-CN" altLang="zh-CN" sz="2400" b="1" dirty="0"/>
              <a:t>聚类具体结果与</a:t>
            </a:r>
            <a:r>
              <a:rPr lang="zh-CN" altLang="zh-CN" sz="2400" b="1" dirty="0" smtClean="0"/>
              <a:t>分析</a:t>
            </a:r>
            <a:endParaRPr lang="en-US" altLang="zh-CN" sz="2400" b="1" dirty="0" smtClean="0"/>
          </a:p>
          <a:p>
            <a:endParaRPr lang="zh-CN" altLang="zh-CN" sz="2400" dirty="0"/>
          </a:p>
          <a:p>
            <a:r>
              <a:rPr lang="zh-CN" altLang="zh-CN" sz="2400" dirty="0"/>
              <a:t>基于这样上述的分类，提出特定类的交易策略如下</a:t>
            </a:r>
            <a:r>
              <a:rPr lang="en-US" altLang="zh-CN" sz="2400" dirty="0"/>
              <a:t>: </a:t>
            </a:r>
            <a:endParaRPr lang="zh-CN" altLang="zh-CN" sz="2400" dirty="0"/>
          </a:p>
          <a:p>
            <a:r>
              <a:rPr lang="en-US" altLang="zh-CN" sz="2400" dirty="0"/>
              <a:t>(1)</a:t>
            </a:r>
            <a:r>
              <a:rPr lang="zh-CN" altLang="zh-CN" sz="2400" dirty="0"/>
              <a:t>选出一个交易的类。</a:t>
            </a:r>
          </a:p>
          <a:p>
            <a:r>
              <a:rPr lang="en-US" altLang="zh-CN" sz="2400" dirty="0"/>
              <a:t>(2)</a:t>
            </a:r>
            <a:r>
              <a:rPr lang="zh-CN" altLang="zh-CN" sz="2400" dirty="0"/>
              <a:t>在回测时间内，于每月第一个交易日购入该类的</a:t>
            </a:r>
            <a:r>
              <a:rPr lang="zh-CN" altLang="zh-CN" sz="2400" dirty="0" smtClean="0"/>
              <a:t>股票，</a:t>
            </a:r>
            <a:r>
              <a:rPr lang="zh-CN" altLang="zh-CN" sz="2400" dirty="0"/>
              <a:t>以股票因子离聚类中心的欧氏距离的倒数作为权重。 </a:t>
            </a:r>
          </a:p>
          <a:p>
            <a:r>
              <a:rPr lang="en-US" altLang="zh-CN" sz="2400" dirty="0"/>
              <a:t>(3)</a:t>
            </a:r>
            <a:r>
              <a:rPr lang="zh-CN" altLang="zh-CN" sz="2400" dirty="0"/>
              <a:t>在该月最后一个交易日平仓。并在次月第一个交易日重</a:t>
            </a:r>
          </a:p>
          <a:p>
            <a:r>
              <a:rPr lang="zh-CN" altLang="zh-CN" sz="2400" dirty="0"/>
              <a:t>复步骤二。当平仓时遇到目标股票停牌或因其他原因无法交易， 则继续持有到下一个可以交易的月底平</a:t>
            </a:r>
            <a:r>
              <a:rPr lang="zh-CN" altLang="zh-CN" sz="2400" dirty="0" smtClean="0"/>
              <a:t>仓</a:t>
            </a:r>
            <a:r>
              <a:rPr lang="zh-CN" altLang="en-US" sz="2400" dirty="0"/>
              <a:t>。</a:t>
            </a:r>
            <a:endParaRPr lang="zh-CN" altLang="zh-CN" sz="2400" dirty="0"/>
          </a:p>
        </p:txBody>
      </p:sp>
      <p:pic>
        <p:nvPicPr>
          <p:cNvPr id="11284" name="图片 41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85" name="文本框 42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聚类分析</a:t>
            </a:r>
            <a:endParaRPr lang="en-US" altLang="zh-CN" sz="2400" b="1" dirty="0" smtClean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286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25228" y="654542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zh-CN" altLang="en-US" sz="100" dirty="0" smtClean="0">
                <a:solidFill>
                  <a:schemeClr val="bg1"/>
                </a:solidFill>
              </a:rPr>
              <a:t>字体下载：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www.1ppt.com/ziti/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sp>
        <p:nvSpPr>
          <p:cNvPr id="13" name="稻壳儿小白白(http://dwz.cn/Wu2UP)"/>
          <p:cNvSpPr>
            <a:spLocks/>
          </p:cNvSpPr>
          <p:nvPr/>
        </p:nvSpPr>
        <p:spPr bwMode="auto">
          <a:xfrm rot="5400000">
            <a:off x="2371726" y="1048473"/>
            <a:ext cx="1265238" cy="2105025"/>
          </a:xfrm>
          <a:custGeom>
            <a:avLst/>
            <a:gdLst>
              <a:gd name="T0" fmla="*/ 0 w 1265436"/>
              <a:gd name="T1" fmla="*/ 0 h 2105657"/>
              <a:gd name="T2" fmla="*/ 203798 w 1265436"/>
              <a:gd name="T3" fmla="*/ 0 h 2105657"/>
              <a:gd name="T4" fmla="*/ 203798 w 1265436"/>
              <a:gd name="T5" fmla="*/ 1900527 h 2105657"/>
              <a:gd name="T6" fmla="*/ 1265040 w 1265436"/>
              <a:gd name="T7" fmla="*/ 1900527 h 2105657"/>
              <a:gd name="T8" fmla="*/ 1265040 w 1265436"/>
              <a:gd name="T9" fmla="*/ 2104393 h 2105657"/>
              <a:gd name="T10" fmla="*/ 0 w 1265436"/>
              <a:gd name="T11" fmla="*/ 2104393 h 2105657"/>
              <a:gd name="T12" fmla="*/ 0 w 1265436"/>
              <a:gd name="T13" fmla="*/ 0 h 210565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5436" h="2105657">
                <a:moveTo>
                  <a:pt x="0" y="0"/>
                </a:moveTo>
                <a:lnTo>
                  <a:pt x="203862" y="0"/>
                </a:lnTo>
                <a:lnTo>
                  <a:pt x="203862" y="1901669"/>
                </a:lnTo>
                <a:lnTo>
                  <a:pt x="1265436" y="1901669"/>
                </a:lnTo>
                <a:lnTo>
                  <a:pt x="1265436" y="2105657"/>
                </a:lnTo>
                <a:lnTo>
                  <a:pt x="0" y="2105657"/>
                </a:lnTo>
                <a:lnTo>
                  <a:pt x="0" y="0"/>
                </a:lnTo>
                <a:close/>
              </a:path>
            </a:pathLst>
          </a:cu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稻壳儿小白白(http://dwz.cn/Wu2UP)"/>
          <p:cNvSpPr>
            <a:spLocks noChangeArrowheads="1"/>
          </p:cNvSpPr>
          <p:nvPr/>
        </p:nvSpPr>
        <p:spPr bwMode="auto">
          <a:xfrm>
            <a:off x="3484996" y="930203"/>
            <a:ext cx="358775" cy="358775"/>
          </a:xfrm>
          <a:prstGeom prst="triangle">
            <a:avLst>
              <a:gd name="adj" fmla="val 100000"/>
            </a:avLst>
          </a:pr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08726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文本框 13"/>
          <p:cNvSpPr txBox="1">
            <a:spLocks noChangeArrowheads="1"/>
          </p:cNvSpPr>
          <p:nvPr/>
        </p:nvSpPr>
        <p:spPr bwMode="auto">
          <a:xfrm>
            <a:off x="2967037" y="4416425"/>
            <a:ext cx="6064251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48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结果分析</a:t>
            </a:r>
            <a:endParaRPr lang="zh-CN" altLang="en-US" sz="4800" b="1" dirty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26627" name="组合 4"/>
          <p:cNvGrpSpPr>
            <a:grpSpLocks noChangeAspect="1"/>
          </p:cNvGrpSpPr>
          <p:nvPr/>
        </p:nvGrpSpPr>
        <p:grpSpPr bwMode="auto">
          <a:xfrm>
            <a:off x="4357689" y="1117600"/>
            <a:ext cx="3155951" cy="2946400"/>
            <a:chOff x="0" y="0"/>
            <a:chExt cx="6822015" cy="6383223"/>
          </a:xfrm>
        </p:grpSpPr>
        <p:pic>
          <p:nvPicPr>
            <p:cNvPr id="26630" name="图片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3" y="0"/>
              <a:ext cx="6818442" cy="6383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6631" name="图片 3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822015" cy="63830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6628" name="文本框 2"/>
          <p:cNvSpPr txBox="1">
            <a:spLocks noChangeArrowheads="1"/>
          </p:cNvSpPr>
          <p:nvPr/>
        </p:nvSpPr>
        <p:spPr bwMode="auto">
          <a:xfrm>
            <a:off x="5130800" y="1338265"/>
            <a:ext cx="1609725" cy="255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1660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16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4" name="稻壳儿小白白(http://dwz.cn/Wu2UP)"/>
          <p:cNvSpPr txBox="1">
            <a:spLocks noChangeArrowheads="1"/>
          </p:cNvSpPr>
          <p:nvPr/>
        </p:nvSpPr>
        <p:spPr bwMode="auto">
          <a:xfrm>
            <a:off x="745801" y="1004043"/>
            <a:ext cx="9277711" cy="1255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ct val="20000"/>
              </a:spcBef>
            </a:pPr>
            <a:r>
              <a:rPr lang="zh-CN" altLang="zh-CN" sz="2400" dirty="0"/>
              <a:t>采用这样的交易策略，我们小组进行了多次回测，得到结果：</a:t>
            </a:r>
          </a:p>
          <a:p>
            <a:pPr eaLnBrk="1" hangingPunct="1">
              <a:spcBef>
                <a:spcPct val="20000"/>
              </a:spcBef>
            </a:pPr>
            <a:endParaRPr lang="en-US" altLang="zh-CN" sz="4800" b="1" dirty="0">
              <a:solidFill>
                <a:srgbClr val="117A68"/>
              </a:solidFill>
              <a:sym typeface="Arial" panose="020B0604020202020204" pitchFamily="34" charset="0"/>
            </a:endParaRPr>
          </a:p>
        </p:txBody>
      </p:sp>
      <p:sp>
        <p:nvSpPr>
          <p:cNvPr id="34835" name="稻壳儿小白白(http://dwz.cn/Wu2UP)"/>
          <p:cNvSpPr>
            <a:spLocks noChangeArrowheads="1"/>
          </p:cNvSpPr>
          <p:nvPr/>
        </p:nvSpPr>
        <p:spPr bwMode="auto">
          <a:xfrm>
            <a:off x="7359505" y="4976090"/>
            <a:ext cx="4503737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zh-CN" sz="1600" dirty="0"/>
              <a:t>可以发现，</a:t>
            </a:r>
            <a:r>
              <a:rPr lang="en-US" altLang="zh-CN" sz="1600" dirty="0"/>
              <a:t>Class7</a:t>
            </a:r>
            <a:r>
              <a:rPr lang="zh-CN" altLang="zh-CN" sz="1600" dirty="0"/>
              <a:t>是回测效果最好的类别</a:t>
            </a:r>
          </a:p>
        </p:txBody>
      </p:sp>
      <p:pic>
        <p:nvPicPr>
          <p:cNvPr id="34836" name="图片 25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37" name="文本框 34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结果分析</a:t>
            </a:r>
            <a:endParaRPr lang="zh-CN" altLang="en-US" sz="2400" b="1" dirty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34838" name="文本框 35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367147"/>
              </p:ext>
            </p:extLst>
          </p:nvPr>
        </p:nvGraphicFramePr>
        <p:xfrm>
          <a:off x="987426" y="1631907"/>
          <a:ext cx="5682600" cy="4480409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03400"/>
                <a:gridCol w="1946491"/>
                <a:gridCol w="1932709"/>
              </a:tblGrid>
              <a:tr h="72736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聚类数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策略年化收益（</a:t>
                      </a:r>
                      <a:r>
                        <a:rPr lang="en-US" sz="1050" kern="100" dirty="0">
                          <a:effectLst/>
                        </a:rPr>
                        <a:t>%</a:t>
                      </a:r>
                      <a:r>
                        <a:rPr lang="zh-CN" sz="1050" kern="100" dirty="0">
                          <a:effectLst/>
                        </a:rPr>
                        <a:t>）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</a:rPr>
                        <a:t>夏普率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468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0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36.3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3.34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1756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9.9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1.92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9485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-4.52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-2.35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4680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3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3.08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2.08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1563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4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2.2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0.11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37407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5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35.86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3.86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0524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6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</a:rPr>
                        <a:t>-0.22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</a:rPr>
                        <a:t>-18.31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2602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7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00">
                          <a:effectLst/>
                          <a:highlight>
                            <a:srgbClr val="FFFF00"/>
                          </a:highlight>
                        </a:rPr>
                        <a:t>56.98</a:t>
                      </a:r>
                      <a:endParaRPr lang="zh-CN" sz="1200" kern="10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n-US" sz="1050" kern="100" dirty="0" smtClean="0">
                          <a:effectLst/>
                        </a:rPr>
                        <a:t>                     3.53</a:t>
                      </a:r>
                      <a:endParaRPr lang="zh-CN" sz="1200" kern="100" dirty="0">
                        <a:effectLst/>
                        <a:latin typeface="DengXian"/>
                        <a:ea typeface="宋体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  <a:tr h="42602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8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100" kern="100" dirty="0">
                          <a:effectLst/>
                        </a:rPr>
                        <a:t>-4.26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</a:rPr>
                        <a:t>-0.73</a:t>
                      </a:r>
                      <a:endParaRPr lang="zh-CN" sz="1200" kern="100" dirty="0">
                        <a:effectLst/>
                        <a:latin typeface="DengXian"/>
                        <a:ea typeface="DengXian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</a:tr>
            </a:tbl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34" name="稻壳儿小白白(http://dwz.cn/Wu2UP)"/>
          <p:cNvSpPr txBox="1">
            <a:spLocks noChangeArrowheads="1"/>
          </p:cNvSpPr>
          <p:nvPr/>
        </p:nvSpPr>
        <p:spPr bwMode="auto">
          <a:xfrm>
            <a:off x="624682" y="948043"/>
            <a:ext cx="2620854" cy="5318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zh-CN" sz="2400" dirty="0"/>
              <a:t>我们认为</a:t>
            </a:r>
            <a:r>
              <a:rPr lang="en-US" altLang="zh-CN" sz="2400" dirty="0"/>
              <a:t>Class 7</a:t>
            </a:r>
            <a:r>
              <a:rPr lang="zh-CN" altLang="zh-CN" sz="2400" dirty="0"/>
              <a:t>是一个值得投资的类别。因为</a:t>
            </a:r>
            <a:r>
              <a:rPr lang="en-US" altLang="zh-CN" sz="2400" dirty="0"/>
              <a:t>Class 7 </a:t>
            </a:r>
            <a:r>
              <a:rPr lang="zh-CN" altLang="zh-CN" sz="2400" dirty="0"/>
              <a:t>是基于</a:t>
            </a:r>
            <a:r>
              <a:rPr lang="en-US" altLang="zh-CN" sz="2400" dirty="0"/>
              <a:t>2016</a:t>
            </a:r>
            <a:r>
              <a:rPr lang="zh-CN" altLang="zh-CN" sz="2400" dirty="0"/>
              <a:t>年</a:t>
            </a:r>
            <a:r>
              <a:rPr lang="en-US" altLang="zh-CN" sz="2400" dirty="0"/>
              <a:t>4</a:t>
            </a:r>
            <a:r>
              <a:rPr lang="zh-CN" altLang="zh-CN" sz="2400" dirty="0"/>
              <a:t>月一</a:t>
            </a:r>
            <a:r>
              <a:rPr lang="en-US" altLang="zh-CN" sz="2400" dirty="0"/>
              <a:t>2016</a:t>
            </a:r>
            <a:r>
              <a:rPr lang="zh-CN" altLang="zh-CN" sz="2400" dirty="0"/>
              <a:t>年</a:t>
            </a:r>
            <a:r>
              <a:rPr lang="en-US" altLang="zh-CN" sz="2400" dirty="0"/>
              <a:t>6</a:t>
            </a:r>
            <a:r>
              <a:rPr lang="zh-CN" altLang="zh-CN" sz="2400" dirty="0"/>
              <a:t>月的数据选择出来的，为了检验</a:t>
            </a:r>
            <a:r>
              <a:rPr lang="en-US" altLang="zh-CN" sz="2400" dirty="0"/>
              <a:t> Class 6</a:t>
            </a:r>
            <a:r>
              <a:rPr lang="zh-CN" altLang="zh-CN" sz="2400" dirty="0"/>
              <a:t>的投资能力，研究小组将</a:t>
            </a:r>
            <a:r>
              <a:rPr lang="en-US" altLang="zh-CN" sz="2400" dirty="0"/>
              <a:t>class6</a:t>
            </a:r>
            <a:r>
              <a:rPr lang="zh-CN" altLang="zh-CN" sz="2400" dirty="0"/>
              <a:t>的多因子选股策略在</a:t>
            </a:r>
            <a:r>
              <a:rPr lang="en-US" altLang="zh-CN" sz="2400" dirty="0"/>
              <a:t>2016 1.1—2017.1.1</a:t>
            </a:r>
            <a:r>
              <a:rPr lang="zh-CN" altLang="zh-CN" sz="2400" dirty="0"/>
              <a:t>进行测试</a:t>
            </a:r>
            <a:r>
              <a:rPr lang="en-US" altLang="zh-CN" sz="2400" dirty="0"/>
              <a:t>.</a:t>
            </a:r>
            <a:r>
              <a:rPr lang="zh-CN" altLang="zh-CN" sz="2400" dirty="0"/>
              <a:t>得到结果</a:t>
            </a:r>
            <a:r>
              <a:rPr lang="en-US" altLang="zh-CN" sz="2400" dirty="0"/>
              <a:t>:</a:t>
            </a:r>
            <a:endParaRPr lang="zh-CN" altLang="zh-CN" sz="2400" dirty="0"/>
          </a:p>
          <a:p>
            <a:pPr eaLnBrk="1" hangingPunct="1">
              <a:spcBef>
                <a:spcPct val="20000"/>
              </a:spcBef>
            </a:pPr>
            <a:endParaRPr lang="en-US" altLang="zh-CN" sz="4800" b="1" dirty="0">
              <a:solidFill>
                <a:srgbClr val="117A68"/>
              </a:solidFill>
              <a:sym typeface="Arial" panose="020B0604020202020204" pitchFamily="34" charset="0"/>
            </a:endParaRPr>
          </a:p>
        </p:txBody>
      </p:sp>
      <p:pic>
        <p:nvPicPr>
          <p:cNvPr id="34836" name="图片 25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37" name="文本框 34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结果分析</a:t>
            </a:r>
            <a:endParaRPr lang="zh-CN" altLang="en-US" sz="2400" b="1" dirty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34838" name="文本框 35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6487" y="1003769"/>
            <a:ext cx="8293892" cy="52069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2310244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836" name="图片 25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37" name="文本框 34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结果分析</a:t>
            </a:r>
            <a:endParaRPr lang="zh-CN" altLang="en-US" sz="2400" b="1" dirty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34838" name="文本框 35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4462" y="825500"/>
            <a:ext cx="9590519" cy="5637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533266496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文本框 13"/>
          <p:cNvSpPr txBox="1">
            <a:spLocks noChangeArrowheads="1"/>
          </p:cNvSpPr>
          <p:nvPr/>
        </p:nvSpPr>
        <p:spPr bwMode="auto">
          <a:xfrm>
            <a:off x="2967037" y="4416425"/>
            <a:ext cx="6064251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48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评价及改进</a:t>
            </a:r>
            <a:endParaRPr lang="zh-CN" altLang="en-US" sz="4800" b="1" dirty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36867" name="组合 4"/>
          <p:cNvGrpSpPr>
            <a:grpSpLocks noChangeAspect="1"/>
          </p:cNvGrpSpPr>
          <p:nvPr/>
        </p:nvGrpSpPr>
        <p:grpSpPr bwMode="auto">
          <a:xfrm>
            <a:off x="4357689" y="1117600"/>
            <a:ext cx="3155951" cy="2946400"/>
            <a:chOff x="0" y="0"/>
            <a:chExt cx="6822015" cy="6383223"/>
          </a:xfrm>
        </p:grpSpPr>
        <p:pic>
          <p:nvPicPr>
            <p:cNvPr id="36870" name="图片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3" y="0"/>
              <a:ext cx="6818442" cy="6383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871" name="图片 3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822015" cy="63830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6868" name="文本框 2"/>
          <p:cNvSpPr txBox="1">
            <a:spLocks noChangeArrowheads="1"/>
          </p:cNvSpPr>
          <p:nvPr/>
        </p:nvSpPr>
        <p:spPr bwMode="auto">
          <a:xfrm>
            <a:off x="5130800" y="1338265"/>
            <a:ext cx="1609725" cy="255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1660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16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稻壳儿小白白(http://dwz.cn/Wu2UP)"/>
          <p:cNvSpPr>
            <a:spLocks noChangeShapeType="1"/>
          </p:cNvSpPr>
          <p:nvPr/>
        </p:nvSpPr>
        <p:spPr bwMode="auto">
          <a:xfrm flipV="1">
            <a:off x="2522897" y="5956734"/>
            <a:ext cx="9166225" cy="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67" name="稻壳儿小白白(http://dwz.cn/Wu2UP)"/>
          <p:cNvSpPr>
            <a:spLocks noChangeShapeType="1"/>
          </p:cNvSpPr>
          <p:nvPr/>
        </p:nvSpPr>
        <p:spPr bwMode="auto">
          <a:xfrm flipV="1">
            <a:off x="2809514" y="2096193"/>
            <a:ext cx="0" cy="4021137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72" name="稻壳儿小白白(http://dwz.cn/Wu2UP)"/>
          <p:cNvSpPr>
            <a:spLocks/>
          </p:cNvSpPr>
          <p:nvPr/>
        </p:nvSpPr>
        <p:spPr bwMode="auto">
          <a:xfrm>
            <a:off x="1778002" y="4627563"/>
            <a:ext cx="347663" cy="349250"/>
          </a:xfrm>
          <a:custGeom>
            <a:avLst/>
            <a:gdLst>
              <a:gd name="T0" fmla="*/ 139895728 w 288"/>
              <a:gd name="T1" fmla="*/ 0 h 288"/>
              <a:gd name="T2" fmla="*/ 209843592 w 288"/>
              <a:gd name="T3" fmla="*/ 58823159 h 288"/>
              <a:gd name="T4" fmla="*/ 279790249 w 288"/>
              <a:gd name="T5" fmla="*/ 0 h 288"/>
              <a:gd name="T6" fmla="*/ 419685978 w 288"/>
              <a:gd name="T7" fmla="*/ 52940479 h 288"/>
              <a:gd name="T8" fmla="*/ 419685978 w 288"/>
              <a:gd name="T9" fmla="*/ 158822650 h 288"/>
              <a:gd name="T10" fmla="*/ 326422964 w 288"/>
              <a:gd name="T11" fmla="*/ 132352411 h 288"/>
              <a:gd name="T12" fmla="*/ 326422964 w 288"/>
              <a:gd name="T13" fmla="*/ 423526259 h 288"/>
              <a:gd name="T14" fmla="*/ 93263014 w 288"/>
              <a:gd name="T15" fmla="*/ 423526259 h 288"/>
              <a:gd name="T16" fmla="*/ 93263014 w 288"/>
              <a:gd name="T17" fmla="*/ 132352411 h 288"/>
              <a:gd name="T18" fmla="*/ 0 w 288"/>
              <a:gd name="T19" fmla="*/ 158822650 h 288"/>
              <a:gd name="T20" fmla="*/ 0 w 288"/>
              <a:gd name="T21" fmla="*/ 52940479 h 288"/>
              <a:gd name="T22" fmla="*/ 139895728 w 288"/>
              <a:gd name="T23" fmla="*/ 0 h 288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3" name="稻壳儿小白白(http://dwz.cn/Wu2UP)"/>
          <p:cNvSpPr>
            <a:spLocks noEditPoints="1"/>
          </p:cNvSpPr>
          <p:nvPr/>
        </p:nvSpPr>
        <p:spPr bwMode="auto">
          <a:xfrm>
            <a:off x="6545264" y="2286002"/>
            <a:ext cx="365125" cy="341313"/>
          </a:xfrm>
          <a:custGeom>
            <a:avLst/>
            <a:gdLst>
              <a:gd name="T0" fmla="*/ 391410361 w 301"/>
              <a:gd name="T1" fmla="*/ 281260067 h 282"/>
              <a:gd name="T2" fmla="*/ 344322579 w 301"/>
              <a:gd name="T3" fmla="*/ 101078272 h 282"/>
              <a:gd name="T4" fmla="*/ 119188445 w 301"/>
              <a:gd name="T5" fmla="*/ 52736489 h 282"/>
              <a:gd name="T6" fmla="*/ 47086569 w 301"/>
              <a:gd name="T7" fmla="*/ 4394707 h 282"/>
              <a:gd name="T8" fmla="*/ 17657008 w 301"/>
              <a:gd name="T9" fmla="*/ 19043329 h 282"/>
              <a:gd name="T10" fmla="*/ 89758885 w 301"/>
              <a:gd name="T11" fmla="*/ 83499442 h 282"/>
              <a:gd name="T12" fmla="*/ 194233157 w 301"/>
              <a:gd name="T13" fmla="*/ 364759509 h 282"/>
              <a:gd name="T14" fmla="*/ 442911181 w 301"/>
              <a:gd name="T15" fmla="*/ 380873839 h 282"/>
              <a:gd name="T16" fmla="*/ 391410361 w 301"/>
              <a:gd name="T17" fmla="*/ 281260067 h 282"/>
              <a:gd name="T18" fmla="*/ 356095131 w 301"/>
              <a:gd name="T19" fmla="*/ 339856973 h 282"/>
              <a:gd name="T20" fmla="*/ 353152297 w 301"/>
              <a:gd name="T21" fmla="*/ 341321472 h 282"/>
              <a:gd name="T22" fmla="*/ 350208249 w 301"/>
              <a:gd name="T23" fmla="*/ 339856973 h 282"/>
              <a:gd name="T24" fmla="*/ 233962638 w 301"/>
              <a:gd name="T25" fmla="*/ 202156543 h 282"/>
              <a:gd name="T26" fmla="*/ 155975092 w 301"/>
              <a:gd name="T27" fmla="*/ 109867686 h 282"/>
              <a:gd name="T28" fmla="*/ 155975092 w 301"/>
              <a:gd name="T29" fmla="*/ 104007270 h 282"/>
              <a:gd name="T30" fmla="*/ 160389344 w 301"/>
              <a:gd name="T31" fmla="*/ 104007270 h 282"/>
              <a:gd name="T32" fmla="*/ 261920781 w 301"/>
              <a:gd name="T33" fmla="*/ 178717296 h 282"/>
              <a:gd name="T34" fmla="*/ 357566549 w 301"/>
              <a:gd name="T35" fmla="*/ 335462266 h 282"/>
              <a:gd name="T36" fmla="*/ 356095131 w 301"/>
              <a:gd name="T37" fmla="*/ 339856973 h 28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4" name="稻壳儿小白白(http://dwz.cn/Wu2UP)"/>
          <p:cNvSpPr>
            <a:spLocks noEditPoints="1"/>
          </p:cNvSpPr>
          <p:nvPr/>
        </p:nvSpPr>
        <p:spPr bwMode="auto">
          <a:xfrm>
            <a:off x="6596065" y="4541838"/>
            <a:ext cx="327025" cy="349250"/>
          </a:xfrm>
          <a:custGeom>
            <a:avLst/>
            <a:gdLst>
              <a:gd name="T0" fmla="*/ 370963058 w 269"/>
              <a:gd name="T1" fmla="*/ 282350435 h 288"/>
              <a:gd name="T2" fmla="*/ 345838055 w 269"/>
              <a:gd name="T3" fmla="*/ 307350914 h 288"/>
              <a:gd name="T4" fmla="*/ 345838055 w 269"/>
              <a:gd name="T5" fmla="*/ 310291648 h 288"/>
              <a:gd name="T6" fmla="*/ 297066349 w 269"/>
              <a:gd name="T7" fmla="*/ 342644567 h 288"/>
              <a:gd name="T8" fmla="*/ 236470683 w 269"/>
              <a:gd name="T9" fmla="*/ 352938953 h 288"/>
              <a:gd name="T10" fmla="*/ 218735960 w 269"/>
              <a:gd name="T11" fmla="*/ 274997995 h 288"/>
              <a:gd name="T12" fmla="*/ 215779362 w 269"/>
              <a:gd name="T13" fmla="*/ 177940450 h 288"/>
              <a:gd name="T14" fmla="*/ 285242389 w 269"/>
              <a:gd name="T15" fmla="*/ 177940450 h 288"/>
              <a:gd name="T16" fmla="*/ 311845691 w 269"/>
              <a:gd name="T17" fmla="*/ 172057770 h 288"/>
              <a:gd name="T18" fmla="*/ 328103332 w 269"/>
              <a:gd name="T19" fmla="*/ 180881183 h 288"/>
              <a:gd name="T20" fmla="*/ 348794653 w 269"/>
              <a:gd name="T21" fmla="*/ 160292411 h 288"/>
              <a:gd name="T22" fmla="*/ 328103332 w 269"/>
              <a:gd name="T23" fmla="*/ 139704851 h 288"/>
              <a:gd name="T24" fmla="*/ 310367392 w 269"/>
              <a:gd name="T25" fmla="*/ 148528264 h 288"/>
              <a:gd name="T26" fmla="*/ 214301063 w 269"/>
              <a:gd name="T27" fmla="*/ 148528264 h 288"/>
              <a:gd name="T28" fmla="*/ 212823980 w 269"/>
              <a:gd name="T29" fmla="*/ 99999491 h 288"/>
              <a:gd name="T30" fmla="*/ 249771726 w 269"/>
              <a:gd name="T31" fmla="*/ 51470719 h 288"/>
              <a:gd name="T32" fmla="*/ 198044638 w 269"/>
              <a:gd name="T33" fmla="*/ 0 h 288"/>
              <a:gd name="T34" fmla="*/ 146316334 w 269"/>
              <a:gd name="T35" fmla="*/ 51470719 h 288"/>
              <a:gd name="T36" fmla="*/ 183265296 w 269"/>
              <a:gd name="T37" fmla="*/ 99999491 h 288"/>
              <a:gd name="T38" fmla="*/ 181786997 w 269"/>
              <a:gd name="T39" fmla="*/ 148528264 h 288"/>
              <a:gd name="T40" fmla="*/ 85720668 w 269"/>
              <a:gd name="T41" fmla="*/ 148528264 h 288"/>
              <a:gd name="T42" fmla="*/ 67984729 w 269"/>
              <a:gd name="T43" fmla="*/ 139704851 h 288"/>
              <a:gd name="T44" fmla="*/ 47294623 w 269"/>
              <a:gd name="T45" fmla="*/ 160292411 h 288"/>
              <a:gd name="T46" fmla="*/ 67984729 w 269"/>
              <a:gd name="T47" fmla="*/ 180881183 h 288"/>
              <a:gd name="T48" fmla="*/ 84242369 w 269"/>
              <a:gd name="T49" fmla="*/ 172057770 h 288"/>
              <a:gd name="T50" fmla="*/ 112323970 w 269"/>
              <a:gd name="T51" fmla="*/ 177940450 h 288"/>
              <a:gd name="T52" fmla="*/ 180308699 w 269"/>
              <a:gd name="T53" fmla="*/ 177940450 h 288"/>
              <a:gd name="T54" fmla="*/ 177353316 w 269"/>
              <a:gd name="T55" fmla="*/ 274997995 h 288"/>
              <a:gd name="T56" fmla="*/ 161095676 w 269"/>
              <a:gd name="T57" fmla="*/ 351467980 h 288"/>
              <a:gd name="T58" fmla="*/ 87198967 w 269"/>
              <a:gd name="T59" fmla="*/ 333821154 h 288"/>
              <a:gd name="T60" fmla="*/ 50250005 w 269"/>
              <a:gd name="T61" fmla="*/ 311762621 h 288"/>
              <a:gd name="T62" fmla="*/ 51728304 w 269"/>
              <a:gd name="T63" fmla="*/ 307350914 h 288"/>
              <a:gd name="T64" fmla="*/ 25125003 w 269"/>
              <a:gd name="T65" fmla="*/ 282350435 h 288"/>
              <a:gd name="T66" fmla="*/ 0 w 269"/>
              <a:gd name="T67" fmla="*/ 307350914 h 288"/>
              <a:gd name="T68" fmla="*/ 25125003 w 269"/>
              <a:gd name="T69" fmla="*/ 333821154 h 288"/>
              <a:gd name="T70" fmla="*/ 31036982 w 269"/>
              <a:gd name="T71" fmla="*/ 332350181 h 288"/>
              <a:gd name="T72" fmla="*/ 70941327 w 269"/>
              <a:gd name="T73" fmla="*/ 363232127 h 288"/>
              <a:gd name="T74" fmla="*/ 150750015 w 269"/>
              <a:gd name="T75" fmla="*/ 401467726 h 288"/>
              <a:gd name="T76" fmla="*/ 199521721 w 269"/>
              <a:gd name="T77" fmla="*/ 423526259 h 288"/>
              <a:gd name="T78" fmla="*/ 245338045 w 269"/>
              <a:gd name="T79" fmla="*/ 401467726 h 288"/>
              <a:gd name="T80" fmla="*/ 325146734 w 269"/>
              <a:gd name="T81" fmla="*/ 363232127 h 288"/>
              <a:gd name="T82" fmla="*/ 365051078 w 269"/>
              <a:gd name="T83" fmla="*/ 332350181 h 288"/>
              <a:gd name="T84" fmla="*/ 370963058 w 269"/>
              <a:gd name="T85" fmla="*/ 333821154 h 288"/>
              <a:gd name="T86" fmla="*/ 397566359 w 269"/>
              <a:gd name="T87" fmla="*/ 307350914 h 288"/>
              <a:gd name="T88" fmla="*/ 370963058 w 269"/>
              <a:gd name="T89" fmla="*/ 282350435 h 288"/>
              <a:gd name="T90" fmla="*/ 169963038 w 269"/>
              <a:gd name="T91" fmla="*/ 51470719 h 288"/>
              <a:gd name="T92" fmla="*/ 198044638 w 269"/>
              <a:gd name="T93" fmla="*/ 23529506 h 288"/>
              <a:gd name="T94" fmla="*/ 224646724 w 269"/>
              <a:gd name="T95" fmla="*/ 51470719 h 288"/>
              <a:gd name="T96" fmla="*/ 198044638 w 269"/>
              <a:gd name="T97" fmla="*/ 77940958 h 288"/>
              <a:gd name="T98" fmla="*/ 169963038 w 269"/>
              <a:gd name="T99" fmla="*/ 51470719 h 288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1275" name="稻壳儿小白白(http://dwz.cn/Wu2UP)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73238" y="2322513"/>
            <a:ext cx="347663" cy="34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6" name="稻壳儿小白白(http://dwz.cn/Wu2UP)"/>
          <p:cNvSpPr>
            <a:spLocks noChangeArrowheads="1"/>
          </p:cNvSpPr>
          <p:nvPr/>
        </p:nvSpPr>
        <p:spPr bwMode="auto">
          <a:xfrm>
            <a:off x="3109554" y="1785189"/>
            <a:ext cx="7236544" cy="4062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zh-CN" sz="2400" dirty="0"/>
              <a:t>经检验，基于</a:t>
            </a:r>
            <a:r>
              <a:rPr lang="en-US" altLang="zh-CN" sz="2400" dirty="0"/>
              <a:t>K—means</a:t>
            </a:r>
            <a:r>
              <a:rPr lang="zh-CN" altLang="zh-CN" sz="2400" dirty="0"/>
              <a:t>聚类的多因子选股策略对选股投资是</a:t>
            </a:r>
          </a:p>
          <a:p>
            <a:r>
              <a:rPr lang="zh-CN" altLang="zh-CN" sz="2400" dirty="0"/>
              <a:t>有一定的指导意义的，</a:t>
            </a:r>
            <a:r>
              <a:rPr lang="en-US" altLang="zh-CN" sz="2400" dirty="0"/>
              <a:t>CLASS 6</a:t>
            </a:r>
            <a:r>
              <a:rPr lang="zh-CN" altLang="zh-CN" sz="2400" dirty="0"/>
              <a:t>能为研究小组带来较高的收益并承 受较低的风险。</a:t>
            </a:r>
          </a:p>
          <a:p>
            <a:r>
              <a:rPr lang="zh-CN" altLang="zh-CN" sz="2400" b="1" dirty="0">
                <a:solidFill>
                  <a:srgbClr val="0070C0"/>
                </a:solidFill>
              </a:rPr>
              <a:t>改进：</a:t>
            </a:r>
          </a:p>
          <a:p>
            <a:r>
              <a:rPr lang="zh-CN" altLang="zh-CN" sz="2400" dirty="0"/>
              <a:t>添加市盈率、</a:t>
            </a:r>
            <a:r>
              <a:rPr lang="en-US" altLang="zh-CN" sz="2400" dirty="0"/>
              <a:t>ROE</a:t>
            </a:r>
            <a:r>
              <a:rPr lang="zh-CN" altLang="zh-CN" sz="2400" dirty="0"/>
              <a:t>、市净率</a:t>
            </a:r>
            <a:r>
              <a:rPr lang="zh-CN" altLang="zh-CN" sz="2400" dirty="0" smtClean="0"/>
              <a:t>等</a:t>
            </a:r>
            <a:r>
              <a:rPr lang="zh-CN" altLang="en-US" sz="2400" dirty="0" smtClean="0"/>
              <a:t>指标</a:t>
            </a:r>
            <a:endParaRPr lang="zh-CN" altLang="zh-CN" sz="2400" dirty="0"/>
          </a:p>
          <a:p>
            <a:r>
              <a:rPr lang="zh-CN" altLang="zh-CN" sz="2400" dirty="0"/>
              <a:t>在月初开仓，月末平仓的同时，可在月中针对该标的股票进行短线交易，获取更大的利润。</a:t>
            </a:r>
          </a:p>
          <a:p>
            <a:r>
              <a:rPr lang="zh-CN" altLang="zh-CN" sz="2400" dirty="0"/>
              <a:t>在因子聚类时，不同行业的因子范围有较大不同。因此如果按照不同的行业进行聚类，能够更好地挖掘到优质股票。</a:t>
            </a:r>
          </a:p>
        </p:txBody>
      </p:sp>
      <p:pic>
        <p:nvPicPr>
          <p:cNvPr id="11284" name="图片 41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85" name="文本框 42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评价及改进</a:t>
            </a:r>
            <a:endParaRPr lang="en-US" altLang="zh-CN" sz="2400" b="1" dirty="0" smtClean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286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25228" y="654542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zh-CN" altLang="en-US" sz="100" dirty="0" smtClean="0">
                <a:solidFill>
                  <a:schemeClr val="bg1"/>
                </a:solidFill>
              </a:rPr>
              <a:t>字体下载：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www.1ppt.com/ziti/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sp>
        <p:nvSpPr>
          <p:cNvPr id="17" name="稻壳儿小白白(http://dwz.cn/Wu2UP)"/>
          <p:cNvSpPr>
            <a:spLocks noChangeAspect="1"/>
          </p:cNvSpPr>
          <p:nvPr/>
        </p:nvSpPr>
        <p:spPr bwMode="auto">
          <a:xfrm>
            <a:off x="1146969" y="1142106"/>
            <a:ext cx="1938337" cy="1908175"/>
          </a:xfrm>
          <a:custGeom>
            <a:avLst/>
            <a:gdLst>
              <a:gd name="T0" fmla="*/ 2147483646 w 145"/>
              <a:gd name="T1" fmla="*/ 2147483646 h 143"/>
              <a:gd name="T2" fmla="*/ 2147483646 w 145"/>
              <a:gd name="T3" fmla="*/ 2147483646 h 143"/>
              <a:gd name="T4" fmla="*/ 1429597061 w 145"/>
              <a:gd name="T5" fmla="*/ 2147483646 h 143"/>
              <a:gd name="T6" fmla="*/ 357402607 w 145"/>
              <a:gd name="T7" fmla="*/ 2147483646 h 143"/>
              <a:gd name="T8" fmla="*/ 0 w 145"/>
              <a:gd name="T9" fmla="*/ 2147483646 h 143"/>
              <a:gd name="T10" fmla="*/ 1072194454 w 145"/>
              <a:gd name="T11" fmla="*/ 2147483646 h 143"/>
              <a:gd name="T12" fmla="*/ 2147483646 w 145"/>
              <a:gd name="T13" fmla="*/ 2147483646 h 143"/>
              <a:gd name="T14" fmla="*/ 2147483646 w 145"/>
              <a:gd name="T15" fmla="*/ 2147483646 h 143"/>
              <a:gd name="T16" fmla="*/ 2147483646 w 145"/>
              <a:gd name="T17" fmla="*/ 1424472653 h 143"/>
              <a:gd name="T18" fmla="*/ 2147483646 w 145"/>
              <a:gd name="T19" fmla="*/ 178060750 h 143"/>
              <a:gd name="T20" fmla="*/ 2147483646 w 145"/>
              <a:gd name="T21" fmla="*/ 534182249 h 143"/>
              <a:gd name="T22" fmla="*/ 2147483646 w 145"/>
              <a:gd name="T23" fmla="*/ 2147483646 h 143"/>
              <a:gd name="T24" fmla="*/ 2147483646 w 145"/>
              <a:gd name="T25" fmla="*/ 2147483646 h 143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145" h="143">
                <a:moveTo>
                  <a:pt x="145" y="74"/>
                </a:moveTo>
                <a:cubicBezTo>
                  <a:pt x="145" y="82"/>
                  <a:pt x="133" y="88"/>
                  <a:pt x="133" y="88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4" y="143"/>
                  <a:pt x="2" y="141"/>
                </a:cubicBezTo>
                <a:cubicBezTo>
                  <a:pt x="0" y="139"/>
                  <a:pt x="0" y="135"/>
                  <a:pt x="0" y="135"/>
                </a:cubicBezTo>
                <a:cubicBezTo>
                  <a:pt x="6" y="108"/>
                  <a:pt x="6" y="108"/>
                  <a:pt x="6" y="108"/>
                </a:cubicBezTo>
                <a:cubicBezTo>
                  <a:pt x="6" y="108"/>
                  <a:pt x="50" y="92"/>
                  <a:pt x="50" y="73"/>
                </a:cubicBezTo>
                <a:cubicBezTo>
                  <a:pt x="49" y="57"/>
                  <a:pt x="21" y="44"/>
                  <a:pt x="21" y="44"/>
                </a:cubicBezTo>
                <a:cubicBezTo>
                  <a:pt x="29" y="8"/>
                  <a:pt x="29" y="8"/>
                  <a:pt x="29" y="8"/>
                </a:cubicBezTo>
                <a:cubicBezTo>
                  <a:pt x="29" y="8"/>
                  <a:pt x="31" y="3"/>
                  <a:pt x="36" y="1"/>
                </a:cubicBezTo>
                <a:cubicBezTo>
                  <a:pt x="40" y="0"/>
                  <a:pt x="44" y="3"/>
                  <a:pt x="44" y="3"/>
                </a:cubicBezTo>
                <a:cubicBezTo>
                  <a:pt x="138" y="61"/>
                  <a:pt x="138" y="61"/>
                  <a:pt x="138" y="61"/>
                </a:cubicBezTo>
                <a:cubicBezTo>
                  <a:pt x="138" y="61"/>
                  <a:pt x="145" y="65"/>
                  <a:pt x="145" y="74"/>
                </a:cubicBezTo>
                <a:close/>
              </a:path>
            </a:pathLst>
          </a:custGeom>
          <a:solidFill>
            <a:srgbClr val="32BB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9" name="稻壳儿小白白(http://dwz.cn/Wu2UP)"/>
          <p:cNvSpPr>
            <a:spLocks noChangeAspect="1"/>
          </p:cNvSpPr>
          <p:nvPr/>
        </p:nvSpPr>
        <p:spPr bwMode="auto">
          <a:xfrm>
            <a:off x="2120901" y="2011625"/>
            <a:ext cx="242887" cy="250825"/>
          </a:xfrm>
          <a:custGeom>
            <a:avLst/>
            <a:gdLst>
              <a:gd name="T0" fmla="*/ 80936331 w 274"/>
              <a:gd name="T1" fmla="*/ 221525284 h 284"/>
              <a:gd name="T2" fmla="*/ 62863411 w 274"/>
              <a:gd name="T3" fmla="*/ 212945126 h 284"/>
              <a:gd name="T4" fmla="*/ 7072089 w 274"/>
              <a:gd name="T5" fmla="*/ 138843119 h 284"/>
              <a:gd name="T6" fmla="*/ 11000831 w 274"/>
              <a:gd name="T7" fmla="*/ 108422639 h 284"/>
              <a:gd name="T8" fmla="*/ 41647142 w 274"/>
              <a:gd name="T9" fmla="*/ 113102645 h 284"/>
              <a:gd name="T10" fmla="*/ 78579263 w 274"/>
              <a:gd name="T11" fmla="*/ 161464178 h 284"/>
              <a:gd name="T12" fmla="*/ 172088099 w 274"/>
              <a:gd name="T13" fmla="*/ 13260164 h 284"/>
              <a:gd name="T14" fmla="*/ 201948130 w 274"/>
              <a:gd name="T15" fmla="*/ 6239713 h 284"/>
              <a:gd name="T16" fmla="*/ 209020220 w 274"/>
              <a:gd name="T17" fmla="*/ 36661077 h 284"/>
              <a:gd name="T18" fmla="*/ 99010138 w 274"/>
              <a:gd name="T19" fmla="*/ 211385418 h 284"/>
              <a:gd name="T20" fmla="*/ 81722611 w 274"/>
              <a:gd name="T21" fmla="*/ 221525284 h 284"/>
              <a:gd name="T22" fmla="*/ 80936331 w 274"/>
              <a:gd name="T23" fmla="*/ 221525284 h 284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785051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图片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-624423">
            <a:off x="803366" y="1105346"/>
            <a:ext cx="8852818" cy="52584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00" name="文本框 5"/>
          <p:cNvSpPr txBox="1">
            <a:spLocks noChangeArrowheads="1"/>
          </p:cNvSpPr>
          <p:nvPr/>
        </p:nvSpPr>
        <p:spPr bwMode="auto">
          <a:xfrm>
            <a:off x="3303588" y="2905631"/>
            <a:ext cx="4445000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6600" dirty="0" smtClean="0">
                <a:solidFill>
                  <a:schemeClr val="bg1"/>
                </a:solidFill>
                <a:latin typeface="Impact" panose="020B0806030902050204" pitchFamily="34" charset="0"/>
              </a:rPr>
              <a:t>THANKS</a:t>
            </a:r>
            <a:endParaRPr lang="zh-CN" altLang="en-US" sz="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4566857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图片 19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19900" y="1235075"/>
            <a:ext cx="725488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3" name="文本框 20"/>
          <p:cNvSpPr txBox="1">
            <a:spLocks noChangeArrowheads="1"/>
          </p:cNvSpPr>
          <p:nvPr/>
        </p:nvSpPr>
        <p:spPr bwMode="auto">
          <a:xfrm>
            <a:off x="7672388" y="1338265"/>
            <a:ext cx="34290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007F58"/>
                </a:solidFill>
                <a:latin typeface="微软雅黑" panose="020B0503020204020204" pitchFamily="34" charset="-122"/>
              </a:rPr>
              <a:t>分析过程</a:t>
            </a:r>
            <a:endParaRPr lang="zh-CN" altLang="en-US" sz="2400" b="1" dirty="0">
              <a:solidFill>
                <a:srgbClr val="007F58"/>
              </a:solidFill>
              <a:latin typeface="微软雅黑" panose="020B0503020204020204" pitchFamily="34" charset="-122"/>
            </a:endParaRPr>
          </a:p>
        </p:txBody>
      </p:sp>
      <p:sp>
        <p:nvSpPr>
          <p:cNvPr id="5124" name="文本框 21"/>
          <p:cNvSpPr txBox="1">
            <a:spLocks noChangeArrowheads="1"/>
          </p:cNvSpPr>
          <p:nvPr/>
        </p:nvSpPr>
        <p:spPr bwMode="auto">
          <a:xfrm>
            <a:off x="6819901" y="1247775"/>
            <a:ext cx="5969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5125" name="图片 24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19900" y="2146300"/>
            <a:ext cx="725488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6" name="文本框 25"/>
          <p:cNvSpPr txBox="1">
            <a:spLocks noChangeArrowheads="1"/>
          </p:cNvSpPr>
          <p:nvPr/>
        </p:nvSpPr>
        <p:spPr bwMode="auto">
          <a:xfrm>
            <a:off x="7672388" y="2249488"/>
            <a:ext cx="3429000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007F58"/>
                </a:solidFill>
                <a:latin typeface="微软雅黑" panose="020B0503020204020204" pitchFamily="34" charset="-122"/>
              </a:rPr>
              <a:t>聚类分析</a:t>
            </a:r>
            <a:endParaRPr lang="zh-CN" altLang="en-US" sz="2400" b="1" dirty="0">
              <a:solidFill>
                <a:srgbClr val="007F58"/>
              </a:solidFill>
              <a:latin typeface="微软雅黑" panose="020B0503020204020204" pitchFamily="34" charset="-122"/>
            </a:endParaRPr>
          </a:p>
        </p:txBody>
      </p:sp>
      <p:sp>
        <p:nvSpPr>
          <p:cNvPr id="5127" name="文本框 26"/>
          <p:cNvSpPr txBox="1">
            <a:spLocks noChangeArrowheads="1"/>
          </p:cNvSpPr>
          <p:nvPr/>
        </p:nvSpPr>
        <p:spPr bwMode="auto">
          <a:xfrm>
            <a:off x="6819901" y="2159000"/>
            <a:ext cx="596900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5128" name="图片 27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19900" y="3033713"/>
            <a:ext cx="725488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29" name="文本框 28"/>
          <p:cNvSpPr txBox="1">
            <a:spLocks noChangeArrowheads="1"/>
          </p:cNvSpPr>
          <p:nvPr/>
        </p:nvSpPr>
        <p:spPr bwMode="auto">
          <a:xfrm>
            <a:off x="7672388" y="3136902"/>
            <a:ext cx="3429000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007F58"/>
                </a:solidFill>
                <a:latin typeface="微软雅黑" panose="020B0503020204020204" pitchFamily="34" charset="-122"/>
              </a:rPr>
              <a:t>结果分析</a:t>
            </a:r>
            <a:endParaRPr lang="zh-CN" altLang="en-US" sz="2400" b="1" dirty="0">
              <a:solidFill>
                <a:srgbClr val="007F58"/>
              </a:solidFill>
              <a:latin typeface="微软雅黑" panose="020B0503020204020204" pitchFamily="34" charset="-122"/>
            </a:endParaRPr>
          </a:p>
        </p:txBody>
      </p:sp>
      <p:sp>
        <p:nvSpPr>
          <p:cNvPr id="5130" name="文本框 29"/>
          <p:cNvSpPr txBox="1">
            <a:spLocks noChangeArrowheads="1"/>
          </p:cNvSpPr>
          <p:nvPr/>
        </p:nvSpPr>
        <p:spPr bwMode="auto">
          <a:xfrm>
            <a:off x="6819901" y="3046415"/>
            <a:ext cx="596900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5131" name="图片 30"/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819900" y="3946527"/>
            <a:ext cx="725488" cy="665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32" name="文本框 31"/>
          <p:cNvSpPr txBox="1">
            <a:spLocks noChangeArrowheads="1"/>
          </p:cNvSpPr>
          <p:nvPr/>
        </p:nvSpPr>
        <p:spPr bwMode="auto">
          <a:xfrm>
            <a:off x="7672388" y="4048127"/>
            <a:ext cx="34290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007F58"/>
                </a:solidFill>
                <a:latin typeface="微软雅黑" panose="020B0503020204020204" pitchFamily="34" charset="-122"/>
              </a:rPr>
              <a:t>评价及改进</a:t>
            </a:r>
            <a:endParaRPr lang="zh-CN" altLang="en-US" sz="2400" b="1" dirty="0">
              <a:solidFill>
                <a:srgbClr val="007F58"/>
              </a:solidFill>
              <a:latin typeface="微软雅黑" panose="020B0503020204020204" pitchFamily="34" charset="-122"/>
            </a:endParaRPr>
          </a:p>
        </p:txBody>
      </p:sp>
      <p:sp>
        <p:nvSpPr>
          <p:cNvPr id="5133" name="文本框 33"/>
          <p:cNvSpPr txBox="1">
            <a:spLocks noChangeArrowheads="1"/>
          </p:cNvSpPr>
          <p:nvPr/>
        </p:nvSpPr>
        <p:spPr bwMode="auto">
          <a:xfrm>
            <a:off x="6819901" y="3959225"/>
            <a:ext cx="596900" cy="552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pic>
        <p:nvPicPr>
          <p:cNvPr id="5137" name="图片 1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 rot="-624423">
            <a:off x="423863" y="1516063"/>
            <a:ext cx="5759451" cy="342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138" name="文本框 32"/>
          <p:cNvSpPr txBox="1">
            <a:spLocks noChangeArrowheads="1"/>
          </p:cNvSpPr>
          <p:nvPr/>
        </p:nvSpPr>
        <p:spPr bwMode="auto">
          <a:xfrm>
            <a:off x="1250951" y="2717801"/>
            <a:ext cx="444500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6600" dirty="0">
                <a:solidFill>
                  <a:schemeClr val="bg1"/>
                </a:solidFill>
                <a:latin typeface="Impact" panose="020B0806030902050204" pitchFamily="34" charset="0"/>
              </a:rPr>
              <a:t>CONTENTS</a:t>
            </a:r>
            <a:endParaRPr lang="zh-CN" altLang="en-US" sz="6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文本框 13"/>
          <p:cNvSpPr txBox="1">
            <a:spLocks noChangeArrowheads="1"/>
          </p:cNvSpPr>
          <p:nvPr/>
        </p:nvSpPr>
        <p:spPr bwMode="auto">
          <a:xfrm>
            <a:off x="2967037" y="4416425"/>
            <a:ext cx="6064251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4800" b="1" dirty="0" smtClean="0">
                <a:solidFill>
                  <a:srgbClr val="007F58"/>
                </a:solidFill>
                <a:latin typeface="微软雅黑" panose="020B0503020204020204" pitchFamily="34" charset="-122"/>
              </a:rPr>
              <a:t>分析过程</a:t>
            </a:r>
            <a:endParaRPr lang="zh-CN" altLang="en-US" sz="4800" b="1" dirty="0">
              <a:solidFill>
                <a:srgbClr val="007F58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6147" name="组合 4"/>
          <p:cNvGrpSpPr>
            <a:grpSpLocks noChangeAspect="1"/>
          </p:cNvGrpSpPr>
          <p:nvPr/>
        </p:nvGrpSpPr>
        <p:grpSpPr bwMode="auto">
          <a:xfrm>
            <a:off x="4357689" y="1117600"/>
            <a:ext cx="3155951" cy="2946400"/>
            <a:chOff x="0" y="0"/>
            <a:chExt cx="6822015" cy="6383223"/>
          </a:xfrm>
        </p:grpSpPr>
        <p:pic>
          <p:nvPicPr>
            <p:cNvPr id="6150" name="图片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3" y="0"/>
              <a:ext cx="6818442" cy="6383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151" name="图片 3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822015" cy="63830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148" name="文本框 2"/>
          <p:cNvSpPr txBox="1">
            <a:spLocks noChangeArrowheads="1"/>
          </p:cNvSpPr>
          <p:nvPr/>
        </p:nvSpPr>
        <p:spPr bwMode="auto">
          <a:xfrm>
            <a:off x="5130800" y="1338265"/>
            <a:ext cx="1609725" cy="255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1660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16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稻壳儿小白白(http://dwz.cn/Wu2UP)"/>
          <p:cNvSpPr>
            <a:spLocks noChangeShapeType="1"/>
          </p:cNvSpPr>
          <p:nvPr/>
        </p:nvSpPr>
        <p:spPr bwMode="auto">
          <a:xfrm flipV="1">
            <a:off x="1151297" y="4824125"/>
            <a:ext cx="9166225" cy="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67" name="稻壳儿小白白(http://dwz.cn/Wu2UP)"/>
          <p:cNvSpPr>
            <a:spLocks noChangeShapeType="1"/>
          </p:cNvSpPr>
          <p:nvPr/>
        </p:nvSpPr>
        <p:spPr bwMode="auto">
          <a:xfrm flipV="1">
            <a:off x="1947069" y="1468366"/>
            <a:ext cx="0" cy="4021137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72" name="稻壳儿小白白(http://dwz.cn/Wu2UP)"/>
          <p:cNvSpPr>
            <a:spLocks/>
          </p:cNvSpPr>
          <p:nvPr/>
        </p:nvSpPr>
        <p:spPr bwMode="auto">
          <a:xfrm>
            <a:off x="1778002" y="4627563"/>
            <a:ext cx="347663" cy="349250"/>
          </a:xfrm>
          <a:custGeom>
            <a:avLst/>
            <a:gdLst>
              <a:gd name="T0" fmla="*/ 139895728 w 288"/>
              <a:gd name="T1" fmla="*/ 0 h 288"/>
              <a:gd name="T2" fmla="*/ 209843592 w 288"/>
              <a:gd name="T3" fmla="*/ 58823159 h 288"/>
              <a:gd name="T4" fmla="*/ 279790249 w 288"/>
              <a:gd name="T5" fmla="*/ 0 h 288"/>
              <a:gd name="T6" fmla="*/ 419685978 w 288"/>
              <a:gd name="T7" fmla="*/ 52940479 h 288"/>
              <a:gd name="T8" fmla="*/ 419685978 w 288"/>
              <a:gd name="T9" fmla="*/ 158822650 h 288"/>
              <a:gd name="T10" fmla="*/ 326422964 w 288"/>
              <a:gd name="T11" fmla="*/ 132352411 h 288"/>
              <a:gd name="T12" fmla="*/ 326422964 w 288"/>
              <a:gd name="T13" fmla="*/ 423526259 h 288"/>
              <a:gd name="T14" fmla="*/ 93263014 w 288"/>
              <a:gd name="T15" fmla="*/ 423526259 h 288"/>
              <a:gd name="T16" fmla="*/ 93263014 w 288"/>
              <a:gd name="T17" fmla="*/ 132352411 h 288"/>
              <a:gd name="T18" fmla="*/ 0 w 288"/>
              <a:gd name="T19" fmla="*/ 158822650 h 288"/>
              <a:gd name="T20" fmla="*/ 0 w 288"/>
              <a:gd name="T21" fmla="*/ 52940479 h 288"/>
              <a:gd name="T22" fmla="*/ 139895728 w 288"/>
              <a:gd name="T23" fmla="*/ 0 h 288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3" name="稻壳儿小白白(http://dwz.cn/Wu2UP)"/>
          <p:cNvSpPr>
            <a:spLocks noEditPoints="1"/>
          </p:cNvSpPr>
          <p:nvPr/>
        </p:nvSpPr>
        <p:spPr bwMode="auto">
          <a:xfrm>
            <a:off x="6545264" y="2286002"/>
            <a:ext cx="365125" cy="341313"/>
          </a:xfrm>
          <a:custGeom>
            <a:avLst/>
            <a:gdLst>
              <a:gd name="T0" fmla="*/ 391410361 w 301"/>
              <a:gd name="T1" fmla="*/ 281260067 h 282"/>
              <a:gd name="T2" fmla="*/ 344322579 w 301"/>
              <a:gd name="T3" fmla="*/ 101078272 h 282"/>
              <a:gd name="T4" fmla="*/ 119188445 w 301"/>
              <a:gd name="T5" fmla="*/ 52736489 h 282"/>
              <a:gd name="T6" fmla="*/ 47086569 w 301"/>
              <a:gd name="T7" fmla="*/ 4394707 h 282"/>
              <a:gd name="T8" fmla="*/ 17657008 w 301"/>
              <a:gd name="T9" fmla="*/ 19043329 h 282"/>
              <a:gd name="T10" fmla="*/ 89758885 w 301"/>
              <a:gd name="T11" fmla="*/ 83499442 h 282"/>
              <a:gd name="T12" fmla="*/ 194233157 w 301"/>
              <a:gd name="T13" fmla="*/ 364759509 h 282"/>
              <a:gd name="T14" fmla="*/ 442911181 w 301"/>
              <a:gd name="T15" fmla="*/ 380873839 h 282"/>
              <a:gd name="T16" fmla="*/ 391410361 w 301"/>
              <a:gd name="T17" fmla="*/ 281260067 h 282"/>
              <a:gd name="T18" fmla="*/ 356095131 w 301"/>
              <a:gd name="T19" fmla="*/ 339856973 h 282"/>
              <a:gd name="T20" fmla="*/ 353152297 w 301"/>
              <a:gd name="T21" fmla="*/ 341321472 h 282"/>
              <a:gd name="T22" fmla="*/ 350208249 w 301"/>
              <a:gd name="T23" fmla="*/ 339856973 h 282"/>
              <a:gd name="T24" fmla="*/ 233962638 w 301"/>
              <a:gd name="T25" fmla="*/ 202156543 h 282"/>
              <a:gd name="T26" fmla="*/ 155975092 w 301"/>
              <a:gd name="T27" fmla="*/ 109867686 h 282"/>
              <a:gd name="T28" fmla="*/ 155975092 w 301"/>
              <a:gd name="T29" fmla="*/ 104007270 h 282"/>
              <a:gd name="T30" fmla="*/ 160389344 w 301"/>
              <a:gd name="T31" fmla="*/ 104007270 h 282"/>
              <a:gd name="T32" fmla="*/ 261920781 w 301"/>
              <a:gd name="T33" fmla="*/ 178717296 h 282"/>
              <a:gd name="T34" fmla="*/ 357566549 w 301"/>
              <a:gd name="T35" fmla="*/ 335462266 h 282"/>
              <a:gd name="T36" fmla="*/ 356095131 w 301"/>
              <a:gd name="T37" fmla="*/ 339856973 h 28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4" name="稻壳儿小白白(http://dwz.cn/Wu2UP)"/>
          <p:cNvSpPr>
            <a:spLocks noEditPoints="1"/>
          </p:cNvSpPr>
          <p:nvPr/>
        </p:nvSpPr>
        <p:spPr bwMode="auto">
          <a:xfrm>
            <a:off x="6596065" y="4541838"/>
            <a:ext cx="327025" cy="349250"/>
          </a:xfrm>
          <a:custGeom>
            <a:avLst/>
            <a:gdLst>
              <a:gd name="T0" fmla="*/ 370963058 w 269"/>
              <a:gd name="T1" fmla="*/ 282350435 h 288"/>
              <a:gd name="T2" fmla="*/ 345838055 w 269"/>
              <a:gd name="T3" fmla="*/ 307350914 h 288"/>
              <a:gd name="T4" fmla="*/ 345838055 w 269"/>
              <a:gd name="T5" fmla="*/ 310291648 h 288"/>
              <a:gd name="T6" fmla="*/ 297066349 w 269"/>
              <a:gd name="T7" fmla="*/ 342644567 h 288"/>
              <a:gd name="T8" fmla="*/ 236470683 w 269"/>
              <a:gd name="T9" fmla="*/ 352938953 h 288"/>
              <a:gd name="T10" fmla="*/ 218735960 w 269"/>
              <a:gd name="T11" fmla="*/ 274997995 h 288"/>
              <a:gd name="T12" fmla="*/ 215779362 w 269"/>
              <a:gd name="T13" fmla="*/ 177940450 h 288"/>
              <a:gd name="T14" fmla="*/ 285242389 w 269"/>
              <a:gd name="T15" fmla="*/ 177940450 h 288"/>
              <a:gd name="T16" fmla="*/ 311845691 w 269"/>
              <a:gd name="T17" fmla="*/ 172057770 h 288"/>
              <a:gd name="T18" fmla="*/ 328103332 w 269"/>
              <a:gd name="T19" fmla="*/ 180881183 h 288"/>
              <a:gd name="T20" fmla="*/ 348794653 w 269"/>
              <a:gd name="T21" fmla="*/ 160292411 h 288"/>
              <a:gd name="T22" fmla="*/ 328103332 w 269"/>
              <a:gd name="T23" fmla="*/ 139704851 h 288"/>
              <a:gd name="T24" fmla="*/ 310367392 w 269"/>
              <a:gd name="T25" fmla="*/ 148528264 h 288"/>
              <a:gd name="T26" fmla="*/ 214301063 w 269"/>
              <a:gd name="T27" fmla="*/ 148528264 h 288"/>
              <a:gd name="T28" fmla="*/ 212823980 w 269"/>
              <a:gd name="T29" fmla="*/ 99999491 h 288"/>
              <a:gd name="T30" fmla="*/ 249771726 w 269"/>
              <a:gd name="T31" fmla="*/ 51470719 h 288"/>
              <a:gd name="T32" fmla="*/ 198044638 w 269"/>
              <a:gd name="T33" fmla="*/ 0 h 288"/>
              <a:gd name="T34" fmla="*/ 146316334 w 269"/>
              <a:gd name="T35" fmla="*/ 51470719 h 288"/>
              <a:gd name="T36" fmla="*/ 183265296 w 269"/>
              <a:gd name="T37" fmla="*/ 99999491 h 288"/>
              <a:gd name="T38" fmla="*/ 181786997 w 269"/>
              <a:gd name="T39" fmla="*/ 148528264 h 288"/>
              <a:gd name="T40" fmla="*/ 85720668 w 269"/>
              <a:gd name="T41" fmla="*/ 148528264 h 288"/>
              <a:gd name="T42" fmla="*/ 67984729 w 269"/>
              <a:gd name="T43" fmla="*/ 139704851 h 288"/>
              <a:gd name="T44" fmla="*/ 47294623 w 269"/>
              <a:gd name="T45" fmla="*/ 160292411 h 288"/>
              <a:gd name="T46" fmla="*/ 67984729 w 269"/>
              <a:gd name="T47" fmla="*/ 180881183 h 288"/>
              <a:gd name="T48" fmla="*/ 84242369 w 269"/>
              <a:gd name="T49" fmla="*/ 172057770 h 288"/>
              <a:gd name="T50" fmla="*/ 112323970 w 269"/>
              <a:gd name="T51" fmla="*/ 177940450 h 288"/>
              <a:gd name="T52" fmla="*/ 180308699 w 269"/>
              <a:gd name="T53" fmla="*/ 177940450 h 288"/>
              <a:gd name="T54" fmla="*/ 177353316 w 269"/>
              <a:gd name="T55" fmla="*/ 274997995 h 288"/>
              <a:gd name="T56" fmla="*/ 161095676 w 269"/>
              <a:gd name="T57" fmla="*/ 351467980 h 288"/>
              <a:gd name="T58" fmla="*/ 87198967 w 269"/>
              <a:gd name="T59" fmla="*/ 333821154 h 288"/>
              <a:gd name="T60" fmla="*/ 50250005 w 269"/>
              <a:gd name="T61" fmla="*/ 311762621 h 288"/>
              <a:gd name="T62" fmla="*/ 51728304 w 269"/>
              <a:gd name="T63" fmla="*/ 307350914 h 288"/>
              <a:gd name="T64" fmla="*/ 25125003 w 269"/>
              <a:gd name="T65" fmla="*/ 282350435 h 288"/>
              <a:gd name="T66" fmla="*/ 0 w 269"/>
              <a:gd name="T67" fmla="*/ 307350914 h 288"/>
              <a:gd name="T68" fmla="*/ 25125003 w 269"/>
              <a:gd name="T69" fmla="*/ 333821154 h 288"/>
              <a:gd name="T70" fmla="*/ 31036982 w 269"/>
              <a:gd name="T71" fmla="*/ 332350181 h 288"/>
              <a:gd name="T72" fmla="*/ 70941327 w 269"/>
              <a:gd name="T73" fmla="*/ 363232127 h 288"/>
              <a:gd name="T74" fmla="*/ 150750015 w 269"/>
              <a:gd name="T75" fmla="*/ 401467726 h 288"/>
              <a:gd name="T76" fmla="*/ 199521721 w 269"/>
              <a:gd name="T77" fmla="*/ 423526259 h 288"/>
              <a:gd name="T78" fmla="*/ 245338045 w 269"/>
              <a:gd name="T79" fmla="*/ 401467726 h 288"/>
              <a:gd name="T80" fmla="*/ 325146734 w 269"/>
              <a:gd name="T81" fmla="*/ 363232127 h 288"/>
              <a:gd name="T82" fmla="*/ 365051078 w 269"/>
              <a:gd name="T83" fmla="*/ 332350181 h 288"/>
              <a:gd name="T84" fmla="*/ 370963058 w 269"/>
              <a:gd name="T85" fmla="*/ 333821154 h 288"/>
              <a:gd name="T86" fmla="*/ 397566359 w 269"/>
              <a:gd name="T87" fmla="*/ 307350914 h 288"/>
              <a:gd name="T88" fmla="*/ 370963058 w 269"/>
              <a:gd name="T89" fmla="*/ 282350435 h 288"/>
              <a:gd name="T90" fmla="*/ 169963038 w 269"/>
              <a:gd name="T91" fmla="*/ 51470719 h 288"/>
              <a:gd name="T92" fmla="*/ 198044638 w 269"/>
              <a:gd name="T93" fmla="*/ 23529506 h 288"/>
              <a:gd name="T94" fmla="*/ 224646724 w 269"/>
              <a:gd name="T95" fmla="*/ 51470719 h 288"/>
              <a:gd name="T96" fmla="*/ 198044638 w 269"/>
              <a:gd name="T97" fmla="*/ 77940958 h 288"/>
              <a:gd name="T98" fmla="*/ 169963038 w 269"/>
              <a:gd name="T99" fmla="*/ 51470719 h 288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1275" name="稻壳儿小白白(http://dwz.cn/Wu2UP)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73238" y="2322513"/>
            <a:ext cx="347663" cy="34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6" name="稻壳儿小白白(http://dwz.cn/Wu2UP)"/>
          <p:cNvSpPr>
            <a:spLocks noChangeArrowheads="1"/>
          </p:cNvSpPr>
          <p:nvPr/>
        </p:nvSpPr>
        <p:spPr bwMode="auto">
          <a:xfrm>
            <a:off x="2116138" y="1672908"/>
            <a:ext cx="7236544" cy="29546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zh-CN" sz="2400" dirty="0">
                <a:latin typeface="+mj-ea"/>
                <a:ea typeface="+mj-ea"/>
              </a:rPr>
              <a:t>以程序化交易策略以创造超额收益，一直是证券市场投资者 所追求的目标。而多因子选股模型是当下最热门的量化选股</a:t>
            </a:r>
            <a:r>
              <a:rPr lang="zh-CN" altLang="zh-CN" sz="2400" dirty="0" smtClean="0">
                <a:latin typeface="+mj-ea"/>
                <a:ea typeface="+mj-ea"/>
              </a:rPr>
              <a:t>模型之一</a:t>
            </a:r>
            <a:r>
              <a:rPr lang="zh-CN" altLang="zh-CN" sz="2400" dirty="0">
                <a:latin typeface="+mj-ea"/>
                <a:ea typeface="+mj-ea"/>
              </a:rPr>
              <a:t>。但多因子选股模型的基础是进人模型的因子必须是</a:t>
            </a:r>
            <a:r>
              <a:rPr lang="zh-CN" altLang="zh-CN" sz="2400" dirty="0" smtClean="0">
                <a:latin typeface="+mj-ea"/>
                <a:ea typeface="+mj-ea"/>
              </a:rPr>
              <a:t>有效的</a:t>
            </a:r>
            <a:r>
              <a:rPr lang="zh-CN" altLang="zh-CN" sz="2400" dirty="0">
                <a:latin typeface="+mj-ea"/>
                <a:ea typeface="+mj-ea"/>
              </a:rPr>
              <a:t>。同时传统的多因子模型是借助因子权重来进行选股，不</a:t>
            </a:r>
            <a:r>
              <a:rPr lang="zh-CN" altLang="zh-CN" sz="2400" dirty="0" smtClean="0">
                <a:latin typeface="+mj-ea"/>
                <a:ea typeface="+mj-ea"/>
              </a:rPr>
              <a:t>包含对</a:t>
            </a:r>
            <a:r>
              <a:rPr lang="zh-CN" altLang="zh-CN" sz="2400" dirty="0">
                <a:latin typeface="+mj-ea"/>
                <a:ea typeface="+mj-ea"/>
              </a:rPr>
              <a:t>权重的分析。我们小组借助聚类算法发现几类具有明显特征的股 票，再根据聚类距离选取权重并提出策略，是对多因子选股的</a:t>
            </a:r>
            <a:r>
              <a:rPr lang="zh-CN" altLang="zh-CN" sz="2400" dirty="0" smtClean="0">
                <a:latin typeface="+mj-ea"/>
                <a:ea typeface="+mj-ea"/>
              </a:rPr>
              <a:t>进一步</a:t>
            </a:r>
            <a:r>
              <a:rPr lang="zh-CN" altLang="zh-CN" sz="2400" dirty="0">
                <a:latin typeface="+mj-ea"/>
                <a:ea typeface="+mj-ea"/>
              </a:rPr>
              <a:t>改进。</a:t>
            </a:r>
          </a:p>
        </p:txBody>
      </p:sp>
      <p:pic>
        <p:nvPicPr>
          <p:cNvPr id="11284" name="图片 41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85" name="文本框 42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分析过程</a:t>
            </a:r>
            <a:endParaRPr lang="en-US" altLang="zh-CN" sz="2400" b="1" dirty="0" smtClean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286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25228" y="654542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zh-CN" altLang="en-US" sz="100" dirty="0" smtClean="0">
                <a:solidFill>
                  <a:schemeClr val="bg1"/>
                </a:solidFill>
              </a:rPr>
              <a:t>字体下载：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www.1ppt.com/ziti/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稻壳儿小白白(http://dwz.cn/Wu2UP)"/>
          <p:cNvSpPr>
            <a:spLocks noChangeShapeType="1"/>
          </p:cNvSpPr>
          <p:nvPr/>
        </p:nvSpPr>
        <p:spPr bwMode="auto">
          <a:xfrm flipV="1">
            <a:off x="1084480" y="5073507"/>
            <a:ext cx="9166225" cy="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67" name="稻壳儿小白白(http://dwz.cn/Wu2UP)"/>
          <p:cNvSpPr>
            <a:spLocks noChangeShapeType="1"/>
          </p:cNvSpPr>
          <p:nvPr/>
        </p:nvSpPr>
        <p:spPr bwMode="auto">
          <a:xfrm flipV="1">
            <a:off x="1803909" y="1724495"/>
            <a:ext cx="0" cy="4021137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72" name="稻壳儿小白白(http://dwz.cn/Wu2UP)"/>
          <p:cNvSpPr>
            <a:spLocks/>
          </p:cNvSpPr>
          <p:nvPr/>
        </p:nvSpPr>
        <p:spPr bwMode="auto">
          <a:xfrm>
            <a:off x="1778002" y="4627563"/>
            <a:ext cx="347663" cy="349250"/>
          </a:xfrm>
          <a:custGeom>
            <a:avLst/>
            <a:gdLst>
              <a:gd name="T0" fmla="*/ 139895728 w 288"/>
              <a:gd name="T1" fmla="*/ 0 h 288"/>
              <a:gd name="T2" fmla="*/ 209843592 w 288"/>
              <a:gd name="T3" fmla="*/ 58823159 h 288"/>
              <a:gd name="T4" fmla="*/ 279790249 w 288"/>
              <a:gd name="T5" fmla="*/ 0 h 288"/>
              <a:gd name="T6" fmla="*/ 419685978 w 288"/>
              <a:gd name="T7" fmla="*/ 52940479 h 288"/>
              <a:gd name="T8" fmla="*/ 419685978 w 288"/>
              <a:gd name="T9" fmla="*/ 158822650 h 288"/>
              <a:gd name="T10" fmla="*/ 326422964 w 288"/>
              <a:gd name="T11" fmla="*/ 132352411 h 288"/>
              <a:gd name="T12" fmla="*/ 326422964 w 288"/>
              <a:gd name="T13" fmla="*/ 423526259 h 288"/>
              <a:gd name="T14" fmla="*/ 93263014 w 288"/>
              <a:gd name="T15" fmla="*/ 423526259 h 288"/>
              <a:gd name="T16" fmla="*/ 93263014 w 288"/>
              <a:gd name="T17" fmla="*/ 132352411 h 288"/>
              <a:gd name="T18" fmla="*/ 0 w 288"/>
              <a:gd name="T19" fmla="*/ 158822650 h 288"/>
              <a:gd name="T20" fmla="*/ 0 w 288"/>
              <a:gd name="T21" fmla="*/ 52940479 h 288"/>
              <a:gd name="T22" fmla="*/ 139895728 w 288"/>
              <a:gd name="T23" fmla="*/ 0 h 288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3" name="稻壳儿小白白(http://dwz.cn/Wu2UP)"/>
          <p:cNvSpPr>
            <a:spLocks noEditPoints="1"/>
          </p:cNvSpPr>
          <p:nvPr/>
        </p:nvSpPr>
        <p:spPr bwMode="auto">
          <a:xfrm>
            <a:off x="6545264" y="2286002"/>
            <a:ext cx="365125" cy="341313"/>
          </a:xfrm>
          <a:custGeom>
            <a:avLst/>
            <a:gdLst>
              <a:gd name="T0" fmla="*/ 391410361 w 301"/>
              <a:gd name="T1" fmla="*/ 281260067 h 282"/>
              <a:gd name="T2" fmla="*/ 344322579 w 301"/>
              <a:gd name="T3" fmla="*/ 101078272 h 282"/>
              <a:gd name="T4" fmla="*/ 119188445 w 301"/>
              <a:gd name="T5" fmla="*/ 52736489 h 282"/>
              <a:gd name="T6" fmla="*/ 47086569 w 301"/>
              <a:gd name="T7" fmla="*/ 4394707 h 282"/>
              <a:gd name="T8" fmla="*/ 17657008 w 301"/>
              <a:gd name="T9" fmla="*/ 19043329 h 282"/>
              <a:gd name="T10" fmla="*/ 89758885 w 301"/>
              <a:gd name="T11" fmla="*/ 83499442 h 282"/>
              <a:gd name="T12" fmla="*/ 194233157 w 301"/>
              <a:gd name="T13" fmla="*/ 364759509 h 282"/>
              <a:gd name="T14" fmla="*/ 442911181 w 301"/>
              <a:gd name="T15" fmla="*/ 380873839 h 282"/>
              <a:gd name="T16" fmla="*/ 391410361 w 301"/>
              <a:gd name="T17" fmla="*/ 281260067 h 282"/>
              <a:gd name="T18" fmla="*/ 356095131 w 301"/>
              <a:gd name="T19" fmla="*/ 339856973 h 282"/>
              <a:gd name="T20" fmla="*/ 353152297 w 301"/>
              <a:gd name="T21" fmla="*/ 341321472 h 282"/>
              <a:gd name="T22" fmla="*/ 350208249 w 301"/>
              <a:gd name="T23" fmla="*/ 339856973 h 282"/>
              <a:gd name="T24" fmla="*/ 233962638 w 301"/>
              <a:gd name="T25" fmla="*/ 202156543 h 282"/>
              <a:gd name="T26" fmla="*/ 155975092 w 301"/>
              <a:gd name="T27" fmla="*/ 109867686 h 282"/>
              <a:gd name="T28" fmla="*/ 155975092 w 301"/>
              <a:gd name="T29" fmla="*/ 104007270 h 282"/>
              <a:gd name="T30" fmla="*/ 160389344 w 301"/>
              <a:gd name="T31" fmla="*/ 104007270 h 282"/>
              <a:gd name="T32" fmla="*/ 261920781 w 301"/>
              <a:gd name="T33" fmla="*/ 178717296 h 282"/>
              <a:gd name="T34" fmla="*/ 357566549 w 301"/>
              <a:gd name="T35" fmla="*/ 335462266 h 282"/>
              <a:gd name="T36" fmla="*/ 356095131 w 301"/>
              <a:gd name="T37" fmla="*/ 339856973 h 28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4" name="稻壳儿小白白(http://dwz.cn/Wu2UP)"/>
          <p:cNvSpPr>
            <a:spLocks noEditPoints="1"/>
          </p:cNvSpPr>
          <p:nvPr/>
        </p:nvSpPr>
        <p:spPr bwMode="auto">
          <a:xfrm>
            <a:off x="6596065" y="4541838"/>
            <a:ext cx="327025" cy="349250"/>
          </a:xfrm>
          <a:custGeom>
            <a:avLst/>
            <a:gdLst>
              <a:gd name="T0" fmla="*/ 370963058 w 269"/>
              <a:gd name="T1" fmla="*/ 282350435 h 288"/>
              <a:gd name="T2" fmla="*/ 345838055 w 269"/>
              <a:gd name="T3" fmla="*/ 307350914 h 288"/>
              <a:gd name="T4" fmla="*/ 345838055 w 269"/>
              <a:gd name="T5" fmla="*/ 310291648 h 288"/>
              <a:gd name="T6" fmla="*/ 297066349 w 269"/>
              <a:gd name="T7" fmla="*/ 342644567 h 288"/>
              <a:gd name="T8" fmla="*/ 236470683 w 269"/>
              <a:gd name="T9" fmla="*/ 352938953 h 288"/>
              <a:gd name="T10" fmla="*/ 218735960 w 269"/>
              <a:gd name="T11" fmla="*/ 274997995 h 288"/>
              <a:gd name="T12" fmla="*/ 215779362 w 269"/>
              <a:gd name="T13" fmla="*/ 177940450 h 288"/>
              <a:gd name="T14" fmla="*/ 285242389 w 269"/>
              <a:gd name="T15" fmla="*/ 177940450 h 288"/>
              <a:gd name="T16" fmla="*/ 311845691 w 269"/>
              <a:gd name="T17" fmla="*/ 172057770 h 288"/>
              <a:gd name="T18" fmla="*/ 328103332 w 269"/>
              <a:gd name="T19" fmla="*/ 180881183 h 288"/>
              <a:gd name="T20" fmla="*/ 348794653 w 269"/>
              <a:gd name="T21" fmla="*/ 160292411 h 288"/>
              <a:gd name="T22" fmla="*/ 328103332 w 269"/>
              <a:gd name="T23" fmla="*/ 139704851 h 288"/>
              <a:gd name="T24" fmla="*/ 310367392 w 269"/>
              <a:gd name="T25" fmla="*/ 148528264 h 288"/>
              <a:gd name="T26" fmla="*/ 214301063 w 269"/>
              <a:gd name="T27" fmla="*/ 148528264 h 288"/>
              <a:gd name="T28" fmla="*/ 212823980 w 269"/>
              <a:gd name="T29" fmla="*/ 99999491 h 288"/>
              <a:gd name="T30" fmla="*/ 249771726 w 269"/>
              <a:gd name="T31" fmla="*/ 51470719 h 288"/>
              <a:gd name="T32" fmla="*/ 198044638 w 269"/>
              <a:gd name="T33" fmla="*/ 0 h 288"/>
              <a:gd name="T34" fmla="*/ 146316334 w 269"/>
              <a:gd name="T35" fmla="*/ 51470719 h 288"/>
              <a:gd name="T36" fmla="*/ 183265296 w 269"/>
              <a:gd name="T37" fmla="*/ 99999491 h 288"/>
              <a:gd name="T38" fmla="*/ 181786997 w 269"/>
              <a:gd name="T39" fmla="*/ 148528264 h 288"/>
              <a:gd name="T40" fmla="*/ 85720668 w 269"/>
              <a:gd name="T41" fmla="*/ 148528264 h 288"/>
              <a:gd name="T42" fmla="*/ 67984729 w 269"/>
              <a:gd name="T43" fmla="*/ 139704851 h 288"/>
              <a:gd name="T44" fmla="*/ 47294623 w 269"/>
              <a:gd name="T45" fmla="*/ 160292411 h 288"/>
              <a:gd name="T46" fmla="*/ 67984729 w 269"/>
              <a:gd name="T47" fmla="*/ 180881183 h 288"/>
              <a:gd name="T48" fmla="*/ 84242369 w 269"/>
              <a:gd name="T49" fmla="*/ 172057770 h 288"/>
              <a:gd name="T50" fmla="*/ 112323970 w 269"/>
              <a:gd name="T51" fmla="*/ 177940450 h 288"/>
              <a:gd name="T52" fmla="*/ 180308699 w 269"/>
              <a:gd name="T53" fmla="*/ 177940450 h 288"/>
              <a:gd name="T54" fmla="*/ 177353316 w 269"/>
              <a:gd name="T55" fmla="*/ 274997995 h 288"/>
              <a:gd name="T56" fmla="*/ 161095676 w 269"/>
              <a:gd name="T57" fmla="*/ 351467980 h 288"/>
              <a:gd name="T58" fmla="*/ 87198967 w 269"/>
              <a:gd name="T59" fmla="*/ 333821154 h 288"/>
              <a:gd name="T60" fmla="*/ 50250005 w 269"/>
              <a:gd name="T61" fmla="*/ 311762621 h 288"/>
              <a:gd name="T62" fmla="*/ 51728304 w 269"/>
              <a:gd name="T63" fmla="*/ 307350914 h 288"/>
              <a:gd name="T64" fmla="*/ 25125003 w 269"/>
              <a:gd name="T65" fmla="*/ 282350435 h 288"/>
              <a:gd name="T66" fmla="*/ 0 w 269"/>
              <a:gd name="T67" fmla="*/ 307350914 h 288"/>
              <a:gd name="T68" fmla="*/ 25125003 w 269"/>
              <a:gd name="T69" fmla="*/ 333821154 h 288"/>
              <a:gd name="T70" fmla="*/ 31036982 w 269"/>
              <a:gd name="T71" fmla="*/ 332350181 h 288"/>
              <a:gd name="T72" fmla="*/ 70941327 w 269"/>
              <a:gd name="T73" fmla="*/ 363232127 h 288"/>
              <a:gd name="T74" fmla="*/ 150750015 w 269"/>
              <a:gd name="T75" fmla="*/ 401467726 h 288"/>
              <a:gd name="T76" fmla="*/ 199521721 w 269"/>
              <a:gd name="T77" fmla="*/ 423526259 h 288"/>
              <a:gd name="T78" fmla="*/ 245338045 w 269"/>
              <a:gd name="T79" fmla="*/ 401467726 h 288"/>
              <a:gd name="T80" fmla="*/ 325146734 w 269"/>
              <a:gd name="T81" fmla="*/ 363232127 h 288"/>
              <a:gd name="T82" fmla="*/ 365051078 w 269"/>
              <a:gd name="T83" fmla="*/ 332350181 h 288"/>
              <a:gd name="T84" fmla="*/ 370963058 w 269"/>
              <a:gd name="T85" fmla="*/ 333821154 h 288"/>
              <a:gd name="T86" fmla="*/ 397566359 w 269"/>
              <a:gd name="T87" fmla="*/ 307350914 h 288"/>
              <a:gd name="T88" fmla="*/ 370963058 w 269"/>
              <a:gd name="T89" fmla="*/ 282350435 h 288"/>
              <a:gd name="T90" fmla="*/ 169963038 w 269"/>
              <a:gd name="T91" fmla="*/ 51470719 h 288"/>
              <a:gd name="T92" fmla="*/ 198044638 w 269"/>
              <a:gd name="T93" fmla="*/ 23529506 h 288"/>
              <a:gd name="T94" fmla="*/ 224646724 w 269"/>
              <a:gd name="T95" fmla="*/ 51470719 h 288"/>
              <a:gd name="T96" fmla="*/ 198044638 w 269"/>
              <a:gd name="T97" fmla="*/ 77940958 h 288"/>
              <a:gd name="T98" fmla="*/ 169963038 w 269"/>
              <a:gd name="T99" fmla="*/ 51470719 h 288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1275" name="稻壳儿小白白(http://dwz.cn/Wu2UP)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73238" y="2322513"/>
            <a:ext cx="347663" cy="34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4" name="图片 41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85" name="文本框 42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分析过程</a:t>
            </a:r>
            <a:endParaRPr lang="en-US" altLang="zh-CN" sz="2400" b="1" dirty="0" smtClean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286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25228" y="654542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zh-CN" altLang="en-US" sz="100" dirty="0" smtClean="0">
                <a:solidFill>
                  <a:schemeClr val="bg1"/>
                </a:solidFill>
              </a:rPr>
              <a:t>字体下载：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www.1ppt.com/ziti/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138" y="1059838"/>
            <a:ext cx="7386204" cy="4013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585325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稻壳儿小白白(http://dwz.cn/Wu2UP)"/>
          <p:cNvSpPr>
            <a:spLocks noChangeShapeType="1"/>
          </p:cNvSpPr>
          <p:nvPr/>
        </p:nvSpPr>
        <p:spPr bwMode="auto">
          <a:xfrm flipV="1">
            <a:off x="987426" y="5647676"/>
            <a:ext cx="9166225" cy="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67" name="稻壳儿小白白(http://dwz.cn/Wu2UP)"/>
          <p:cNvSpPr>
            <a:spLocks noChangeShapeType="1"/>
          </p:cNvSpPr>
          <p:nvPr/>
        </p:nvSpPr>
        <p:spPr bwMode="auto">
          <a:xfrm flipV="1">
            <a:off x="1985317" y="1853985"/>
            <a:ext cx="0" cy="4021137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72" name="稻壳儿小白白(http://dwz.cn/Wu2UP)"/>
          <p:cNvSpPr>
            <a:spLocks/>
          </p:cNvSpPr>
          <p:nvPr/>
        </p:nvSpPr>
        <p:spPr bwMode="auto">
          <a:xfrm>
            <a:off x="1778002" y="4627563"/>
            <a:ext cx="347663" cy="349250"/>
          </a:xfrm>
          <a:custGeom>
            <a:avLst/>
            <a:gdLst>
              <a:gd name="T0" fmla="*/ 139895728 w 288"/>
              <a:gd name="T1" fmla="*/ 0 h 288"/>
              <a:gd name="T2" fmla="*/ 209843592 w 288"/>
              <a:gd name="T3" fmla="*/ 58823159 h 288"/>
              <a:gd name="T4" fmla="*/ 279790249 w 288"/>
              <a:gd name="T5" fmla="*/ 0 h 288"/>
              <a:gd name="T6" fmla="*/ 419685978 w 288"/>
              <a:gd name="T7" fmla="*/ 52940479 h 288"/>
              <a:gd name="T8" fmla="*/ 419685978 w 288"/>
              <a:gd name="T9" fmla="*/ 158822650 h 288"/>
              <a:gd name="T10" fmla="*/ 326422964 w 288"/>
              <a:gd name="T11" fmla="*/ 132352411 h 288"/>
              <a:gd name="T12" fmla="*/ 326422964 w 288"/>
              <a:gd name="T13" fmla="*/ 423526259 h 288"/>
              <a:gd name="T14" fmla="*/ 93263014 w 288"/>
              <a:gd name="T15" fmla="*/ 423526259 h 288"/>
              <a:gd name="T16" fmla="*/ 93263014 w 288"/>
              <a:gd name="T17" fmla="*/ 132352411 h 288"/>
              <a:gd name="T18" fmla="*/ 0 w 288"/>
              <a:gd name="T19" fmla="*/ 158822650 h 288"/>
              <a:gd name="T20" fmla="*/ 0 w 288"/>
              <a:gd name="T21" fmla="*/ 52940479 h 288"/>
              <a:gd name="T22" fmla="*/ 139895728 w 288"/>
              <a:gd name="T23" fmla="*/ 0 h 288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3" name="稻壳儿小白白(http://dwz.cn/Wu2UP)"/>
          <p:cNvSpPr>
            <a:spLocks noEditPoints="1"/>
          </p:cNvSpPr>
          <p:nvPr/>
        </p:nvSpPr>
        <p:spPr bwMode="auto">
          <a:xfrm>
            <a:off x="6545264" y="2286002"/>
            <a:ext cx="365125" cy="341313"/>
          </a:xfrm>
          <a:custGeom>
            <a:avLst/>
            <a:gdLst>
              <a:gd name="T0" fmla="*/ 391410361 w 301"/>
              <a:gd name="T1" fmla="*/ 281260067 h 282"/>
              <a:gd name="T2" fmla="*/ 344322579 w 301"/>
              <a:gd name="T3" fmla="*/ 101078272 h 282"/>
              <a:gd name="T4" fmla="*/ 119188445 w 301"/>
              <a:gd name="T5" fmla="*/ 52736489 h 282"/>
              <a:gd name="T6" fmla="*/ 47086569 w 301"/>
              <a:gd name="T7" fmla="*/ 4394707 h 282"/>
              <a:gd name="T8" fmla="*/ 17657008 w 301"/>
              <a:gd name="T9" fmla="*/ 19043329 h 282"/>
              <a:gd name="T10" fmla="*/ 89758885 w 301"/>
              <a:gd name="T11" fmla="*/ 83499442 h 282"/>
              <a:gd name="T12" fmla="*/ 194233157 w 301"/>
              <a:gd name="T13" fmla="*/ 364759509 h 282"/>
              <a:gd name="T14" fmla="*/ 442911181 w 301"/>
              <a:gd name="T15" fmla="*/ 380873839 h 282"/>
              <a:gd name="T16" fmla="*/ 391410361 w 301"/>
              <a:gd name="T17" fmla="*/ 281260067 h 282"/>
              <a:gd name="T18" fmla="*/ 356095131 w 301"/>
              <a:gd name="T19" fmla="*/ 339856973 h 282"/>
              <a:gd name="T20" fmla="*/ 353152297 w 301"/>
              <a:gd name="T21" fmla="*/ 341321472 h 282"/>
              <a:gd name="T22" fmla="*/ 350208249 w 301"/>
              <a:gd name="T23" fmla="*/ 339856973 h 282"/>
              <a:gd name="T24" fmla="*/ 233962638 w 301"/>
              <a:gd name="T25" fmla="*/ 202156543 h 282"/>
              <a:gd name="T26" fmla="*/ 155975092 w 301"/>
              <a:gd name="T27" fmla="*/ 109867686 h 282"/>
              <a:gd name="T28" fmla="*/ 155975092 w 301"/>
              <a:gd name="T29" fmla="*/ 104007270 h 282"/>
              <a:gd name="T30" fmla="*/ 160389344 w 301"/>
              <a:gd name="T31" fmla="*/ 104007270 h 282"/>
              <a:gd name="T32" fmla="*/ 261920781 w 301"/>
              <a:gd name="T33" fmla="*/ 178717296 h 282"/>
              <a:gd name="T34" fmla="*/ 357566549 w 301"/>
              <a:gd name="T35" fmla="*/ 335462266 h 282"/>
              <a:gd name="T36" fmla="*/ 356095131 w 301"/>
              <a:gd name="T37" fmla="*/ 339856973 h 28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4" name="稻壳儿小白白(http://dwz.cn/Wu2UP)"/>
          <p:cNvSpPr>
            <a:spLocks noEditPoints="1"/>
          </p:cNvSpPr>
          <p:nvPr/>
        </p:nvSpPr>
        <p:spPr bwMode="auto">
          <a:xfrm>
            <a:off x="6596065" y="4541838"/>
            <a:ext cx="327025" cy="349250"/>
          </a:xfrm>
          <a:custGeom>
            <a:avLst/>
            <a:gdLst>
              <a:gd name="T0" fmla="*/ 370963058 w 269"/>
              <a:gd name="T1" fmla="*/ 282350435 h 288"/>
              <a:gd name="T2" fmla="*/ 345838055 w 269"/>
              <a:gd name="T3" fmla="*/ 307350914 h 288"/>
              <a:gd name="T4" fmla="*/ 345838055 w 269"/>
              <a:gd name="T5" fmla="*/ 310291648 h 288"/>
              <a:gd name="T6" fmla="*/ 297066349 w 269"/>
              <a:gd name="T7" fmla="*/ 342644567 h 288"/>
              <a:gd name="T8" fmla="*/ 236470683 w 269"/>
              <a:gd name="T9" fmla="*/ 352938953 h 288"/>
              <a:gd name="T10" fmla="*/ 218735960 w 269"/>
              <a:gd name="T11" fmla="*/ 274997995 h 288"/>
              <a:gd name="T12" fmla="*/ 215779362 w 269"/>
              <a:gd name="T13" fmla="*/ 177940450 h 288"/>
              <a:gd name="T14" fmla="*/ 285242389 w 269"/>
              <a:gd name="T15" fmla="*/ 177940450 h 288"/>
              <a:gd name="T16" fmla="*/ 311845691 w 269"/>
              <a:gd name="T17" fmla="*/ 172057770 h 288"/>
              <a:gd name="T18" fmla="*/ 328103332 w 269"/>
              <a:gd name="T19" fmla="*/ 180881183 h 288"/>
              <a:gd name="T20" fmla="*/ 348794653 w 269"/>
              <a:gd name="T21" fmla="*/ 160292411 h 288"/>
              <a:gd name="T22" fmla="*/ 328103332 w 269"/>
              <a:gd name="T23" fmla="*/ 139704851 h 288"/>
              <a:gd name="T24" fmla="*/ 310367392 w 269"/>
              <a:gd name="T25" fmla="*/ 148528264 h 288"/>
              <a:gd name="T26" fmla="*/ 214301063 w 269"/>
              <a:gd name="T27" fmla="*/ 148528264 h 288"/>
              <a:gd name="T28" fmla="*/ 212823980 w 269"/>
              <a:gd name="T29" fmla="*/ 99999491 h 288"/>
              <a:gd name="T30" fmla="*/ 249771726 w 269"/>
              <a:gd name="T31" fmla="*/ 51470719 h 288"/>
              <a:gd name="T32" fmla="*/ 198044638 w 269"/>
              <a:gd name="T33" fmla="*/ 0 h 288"/>
              <a:gd name="T34" fmla="*/ 146316334 w 269"/>
              <a:gd name="T35" fmla="*/ 51470719 h 288"/>
              <a:gd name="T36" fmla="*/ 183265296 w 269"/>
              <a:gd name="T37" fmla="*/ 99999491 h 288"/>
              <a:gd name="T38" fmla="*/ 181786997 w 269"/>
              <a:gd name="T39" fmla="*/ 148528264 h 288"/>
              <a:gd name="T40" fmla="*/ 85720668 w 269"/>
              <a:gd name="T41" fmla="*/ 148528264 h 288"/>
              <a:gd name="T42" fmla="*/ 67984729 w 269"/>
              <a:gd name="T43" fmla="*/ 139704851 h 288"/>
              <a:gd name="T44" fmla="*/ 47294623 w 269"/>
              <a:gd name="T45" fmla="*/ 160292411 h 288"/>
              <a:gd name="T46" fmla="*/ 67984729 w 269"/>
              <a:gd name="T47" fmla="*/ 180881183 h 288"/>
              <a:gd name="T48" fmla="*/ 84242369 w 269"/>
              <a:gd name="T49" fmla="*/ 172057770 h 288"/>
              <a:gd name="T50" fmla="*/ 112323970 w 269"/>
              <a:gd name="T51" fmla="*/ 177940450 h 288"/>
              <a:gd name="T52" fmla="*/ 180308699 w 269"/>
              <a:gd name="T53" fmla="*/ 177940450 h 288"/>
              <a:gd name="T54" fmla="*/ 177353316 w 269"/>
              <a:gd name="T55" fmla="*/ 274997995 h 288"/>
              <a:gd name="T56" fmla="*/ 161095676 w 269"/>
              <a:gd name="T57" fmla="*/ 351467980 h 288"/>
              <a:gd name="T58" fmla="*/ 87198967 w 269"/>
              <a:gd name="T59" fmla="*/ 333821154 h 288"/>
              <a:gd name="T60" fmla="*/ 50250005 w 269"/>
              <a:gd name="T61" fmla="*/ 311762621 h 288"/>
              <a:gd name="T62" fmla="*/ 51728304 w 269"/>
              <a:gd name="T63" fmla="*/ 307350914 h 288"/>
              <a:gd name="T64" fmla="*/ 25125003 w 269"/>
              <a:gd name="T65" fmla="*/ 282350435 h 288"/>
              <a:gd name="T66" fmla="*/ 0 w 269"/>
              <a:gd name="T67" fmla="*/ 307350914 h 288"/>
              <a:gd name="T68" fmla="*/ 25125003 w 269"/>
              <a:gd name="T69" fmla="*/ 333821154 h 288"/>
              <a:gd name="T70" fmla="*/ 31036982 w 269"/>
              <a:gd name="T71" fmla="*/ 332350181 h 288"/>
              <a:gd name="T72" fmla="*/ 70941327 w 269"/>
              <a:gd name="T73" fmla="*/ 363232127 h 288"/>
              <a:gd name="T74" fmla="*/ 150750015 w 269"/>
              <a:gd name="T75" fmla="*/ 401467726 h 288"/>
              <a:gd name="T76" fmla="*/ 199521721 w 269"/>
              <a:gd name="T77" fmla="*/ 423526259 h 288"/>
              <a:gd name="T78" fmla="*/ 245338045 w 269"/>
              <a:gd name="T79" fmla="*/ 401467726 h 288"/>
              <a:gd name="T80" fmla="*/ 325146734 w 269"/>
              <a:gd name="T81" fmla="*/ 363232127 h 288"/>
              <a:gd name="T82" fmla="*/ 365051078 w 269"/>
              <a:gd name="T83" fmla="*/ 332350181 h 288"/>
              <a:gd name="T84" fmla="*/ 370963058 w 269"/>
              <a:gd name="T85" fmla="*/ 333821154 h 288"/>
              <a:gd name="T86" fmla="*/ 397566359 w 269"/>
              <a:gd name="T87" fmla="*/ 307350914 h 288"/>
              <a:gd name="T88" fmla="*/ 370963058 w 269"/>
              <a:gd name="T89" fmla="*/ 282350435 h 288"/>
              <a:gd name="T90" fmla="*/ 169963038 w 269"/>
              <a:gd name="T91" fmla="*/ 51470719 h 288"/>
              <a:gd name="T92" fmla="*/ 198044638 w 269"/>
              <a:gd name="T93" fmla="*/ 23529506 h 288"/>
              <a:gd name="T94" fmla="*/ 224646724 w 269"/>
              <a:gd name="T95" fmla="*/ 51470719 h 288"/>
              <a:gd name="T96" fmla="*/ 198044638 w 269"/>
              <a:gd name="T97" fmla="*/ 77940958 h 288"/>
              <a:gd name="T98" fmla="*/ 169963038 w 269"/>
              <a:gd name="T99" fmla="*/ 51470719 h 288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1275" name="稻壳儿小白白(http://dwz.cn/Wu2UP)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73238" y="2322513"/>
            <a:ext cx="347663" cy="34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84" name="图片 41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85" name="文本框 42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分析过程</a:t>
            </a:r>
            <a:endParaRPr lang="en-US" altLang="zh-CN" sz="2400" b="1" dirty="0" smtClean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286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25228" y="654542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zh-CN" altLang="en-US" sz="100" dirty="0" smtClean="0">
                <a:solidFill>
                  <a:schemeClr val="bg1"/>
                </a:solidFill>
              </a:rPr>
              <a:t>字体下载：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www.1ppt.com/ziti/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6138" y="1075511"/>
            <a:ext cx="6864479" cy="45529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585325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文本框 13"/>
          <p:cNvSpPr txBox="1">
            <a:spLocks noChangeArrowheads="1"/>
          </p:cNvSpPr>
          <p:nvPr/>
        </p:nvSpPr>
        <p:spPr bwMode="auto">
          <a:xfrm>
            <a:off x="2967037" y="4416425"/>
            <a:ext cx="6064251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zh-CN" altLang="en-US" sz="4800" b="1" dirty="0" smtClean="0">
                <a:solidFill>
                  <a:srgbClr val="007F58"/>
                </a:solidFill>
                <a:latin typeface="微软雅黑" panose="020B0503020204020204" pitchFamily="34" charset="-122"/>
              </a:rPr>
              <a:t>聚类分析</a:t>
            </a:r>
            <a:endParaRPr lang="zh-CN" altLang="en-US" sz="4800" b="1" dirty="0">
              <a:solidFill>
                <a:srgbClr val="007F58"/>
              </a:solidFill>
              <a:latin typeface="微软雅黑" panose="020B0503020204020204" pitchFamily="34" charset="-122"/>
            </a:endParaRPr>
          </a:p>
        </p:txBody>
      </p:sp>
      <p:grpSp>
        <p:nvGrpSpPr>
          <p:cNvPr id="17411" name="组合 4"/>
          <p:cNvGrpSpPr>
            <a:grpSpLocks noChangeAspect="1"/>
          </p:cNvGrpSpPr>
          <p:nvPr/>
        </p:nvGrpSpPr>
        <p:grpSpPr bwMode="auto">
          <a:xfrm>
            <a:off x="4357689" y="1117600"/>
            <a:ext cx="3155951" cy="2946400"/>
            <a:chOff x="0" y="0"/>
            <a:chExt cx="6822015" cy="6383223"/>
          </a:xfrm>
        </p:grpSpPr>
        <p:pic>
          <p:nvPicPr>
            <p:cNvPr id="17414" name="图片 1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573" y="0"/>
              <a:ext cx="6818442" cy="63832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415" name="图片 3"/>
            <p:cNvPicPr>
              <a:picLocks noChangeAspect="1" noChangeArrowheads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6822015" cy="63830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7412" name="文本框 2"/>
          <p:cNvSpPr txBox="1">
            <a:spLocks noChangeArrowheads="1"/>
          </p:cNvSpPr>
          <p:nvPr/>
        </p:nvSpPr>
        <p:spPr bwMode="auto">
          <a:xfrm>
            <a:off x="5130800" y="1338265"/>
            <a:ext cx="1609725" cy="255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1660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1660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7106" name="稻壳儿小白白(http://dwz.cn/Wu2UP)"/>
          <p:cNvCxnSpPr>
            <a:cxnSpLocks noChangeShapeType="1"/>
          </p:cNvCxnSpPr>
          <p:nvPr/>
        </p:nvCxnSpPr>
        <p:spPr bwMode="auto">
          <a:xfrm>
            <a:off x="3989390" y="3906838"/>
            <a:ext cx="1374775" cy="0"/>
          </a:xfrm>
          <a:prstGeom prst="line">
            <a:avLst/>
          </a:prstGeom>
          <a:noFill/>
          <a:ln w="9525">
            <a:solidFill>
              <a:srgbClr val="C1C7D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107" name="稻壳儿小白白(http://dwz.cn/Wu2UP)"/>
          <p:cNvCxnSpPr>
            <a:cxnSpLocks noChangeShapeType="1"/>
          </p:cNvCxnSpPr>
          <p:nvPr/>
        </p:nvCxnSpPr>
        <p:spPr bwMode="auto">
          <a:xfrm flipH="1" flipV="1">
            <a:off x="5364165" y="1785938"/>
            <a:ext cx="2" cy="3494087"/>
          </a:xfrm>
          <a:prstGeom prst="line">
            <a:avLst/>
          </a:prstGeom>
          <a:noFill/>
          <a:ln w="9525">
            <a:solidFill>
              <a:srgbClr val="C1C7D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108" name="稻壳儿小白白(http://dwz.cn/Wu2UP)"/>
          <p:cNvSpPr>
            <a:spLocks noChangeArrowheads="1"/>
          </p:cNvSpPr>
          <p:nvPr/>
        </p:nvSpPr>
        <p:spPr bwMode="auto">
          <a:xfrm>
            <a:off x="5936385" y="3101256"/>
            <a:ext cx="908051" cy="909637"/>
          </a:xfrm>
          <a:prstGeom prst="ellipse">
            <a:avLst/>
          </a:pr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en-US" altLang="zh-CN" sz="1200">
              <a:sym typeface="Arial" panose="020B0604020202020204" pitchFamily="34" charset="0"/>
            </a:endParaRPr>
          </a:p>
        </p:txBody>
      </p:sp>
      <p:sp>
        <p:nvSpPr>
          <p:cNvPr id="47109" name="稻壳儿小白白(http://dwz.cn/Wu2UP)"/>
          <p:cNvSpPr>
            <a:spLocks noEditPoints="1"/>
          </p:cNvSpPr>
          <p:nvPr/>
        </p:nvSpPr>
        <p:spPr bwMode="auto">
          <a:xfrm>
            <a:off x="6126093" y="3269456"/>
            <a:ext cx="528637" cy="527050"/>
          </a:xfrm>
          <a:custGeom>
            <a:avLst/>
            <a:gdLst>
              <a:gd name="T0" fmla="*/ 273216550 w 393"/>
              <a:gd name="T1" fmla="*/ 536008502 h 391"/>
              <a:gd name="T2" fmla="*/ 287691519 w 393"/>
              <a:gd name="T3" fmla="*/ 483316982 h 391"/>
              <a:gd name="T4" fmla="*/ 220744284 w 393"/>
              <a:gd name="T5" fmla="*/ 456061352 h 391"/>
              <a:gd name="T6" fmla="*/ 195412752 w 393"/>
              <a:gd name="T7" fmla="*/ 408820958 h 391"/>
              <a:gd name="T8" fmla="*/ 128465517 w 393"/>
              <a:gd name="T9" fmla="*/ 437892281 h 391"/>
              <a:gd name="T10" fmla="*/ 75994595 w 393"/>
              <a:gd name="T11" fmla="*/ 421538903 h 391"/>
              <a:gd name="T12" fmla="*/ 48853861 w 393"/>
              <a:gd name="T13" fmla="*/ 488768107 h 391"/>
              <a:gd name="T14" fmla="*/ 1809203 w 393"/>
              <a:gd name="T15" fmla="*/ 514205347 h 391"/>
              <a:gd name="T16" fmla="*/ 28949938 w 393"/>
              <a:gd name="T17" fmla="*/ 545093712 h 391"/>
              <a:gd name="T18" fmla="*/ 5427609 w 393"/>
              <a:gd name="T19" fmla="*/ 614138610 h 391"/>
              <a:gd name="T20" fmla="*/ 56090672 w 393"/>
              <a:gd name="T21" fmla="*/ 635943113 h 391"/>
              <a:gd name="T22" fmla="*/ 75994595 w 393"/>
              <a:gd name="T23" fmla="*/ 692268717 h 391"/>
              <a:gd name="T24" fmla="*/ 123037908 w 393"/>
              <a:gd name="T25" fmla="*/ 708622095 h 391"/>
              <a:gd name="T26" fmla="*/ 173700971 w 393"/>
              <a:gd name="T27" fmla="*/ 681367814 h 391"/>
              <a:gd name="T28" fmla="*/ 226173238 w 393"/>
              <a:gd name="T29" fmla="*/ 695902801 h 391"/>
              <a:gd name="T30" fmla="*/ 253313973 w 393"/>
              <a:gd name="T31" fmla="*/ 628674945 h 391"/>
              <a:gd name="T32" fmla="*/ 293119128 w 393"/>
              <a:gd name="T33" fmla="*/ 623223819 h 391"/>
              <a:gd name="T34" fmla="*/ 182746986 w 393"/>
              <a:gd name="T35" fmla="*/ 628674945 h 391"/>
              <a:gd name="T36" fmla="*/ 119419502 w 393"/>
              <a:gd name="T37" fmla="*/ 488768107 h 391"/>
              <a:gd name="T38" fmla="*/ 182746986 w 393"/>
              <a:gd name="T39" fmla="*/ 628674945 h 391"/>
              <a:gd name="T40" fmla="*/ 472249053 w 393"/>
              <a:gd name="T41" fmla="*/ 610505874 h 391"/>
              <a:gd name="T42" fmla="*/ 481295068 w 393"/>
              <a:gd name="T43" fmla="*/ 581433203 h 391"/>
              <a:gd name="T44" fmla="*/ 443297771 w 393"/>
              <a:gd name="T45" fmla="*/ 566898215 h 391"/>
              <a:gd name="T46" fmla="*/ 428822802 w 393"/>
              <a:gd name="T47" fmla="*/ 539642586 h 391"/>
              <a:gd name="T48" fmla="*/ 392636052 w 393"/>
              <a:gd name="T49" fmla="*/ 555995963 h 391"/>
              <a:gd name="T50" fmla="*/ 361875566 w 393"/>
              <a:gd name="T51" fmla="*/ 546910754 h 391"/>
              <a:gd name="T52" fmla="*/ 347400597 w 393"/>
              <a:gd name="T53" fmla="*/ 583250245 h 391"/>
              <a:gd name="T54" fmla="*/ 320259863 w 393"/>
              <a:gd name="T55" fmla="*/ 597786580 h 391"/>
              <a:gd name="T56" fmla="*/ 336545380 w 393"/>
              <a:gd name="T57" fmla="*/ 615955652 h 391"/>
              <a:gd name="T58" fmla="*/ 323879614 w 393"/>
              <a:gd name="T59" fmla="*/ 654112185 h 391"/>
              <a:gd name="T60" fmla="*/ 351020349 w 393"/>
              <a:gd name="T61" fmla="*/ 666831478 h 391"/>
              <a:gd name="T62" fmla="*/ 361875566 w 393"/>
              <a:gd name="T63" fmla="*/ 697719843 h 391"/>
              <a:gd name="T64" fmla="*/ 389016301 w 393"/>
              <a:gd name="T65" fmla="*/ 706805053 h 391"/>
              <a:gd name="T66" fmla="*/ 416157036 w 393"/>
              <a:gd name="T67" fmla="*/ 690453023 h 391"/>
              <a:gd name="T68" fmla="*/ 446917522 w 393"/>
              <a:gd name="T69" fmla="*/ 699536885 h 391"/>
              <a:gd name="T70" fmla="*/ 461392490 w 393"/>
              <a:gd name="T71" fmla="*/ 661380352 h 391"/>
              <a:gd name="T72" fmla="*/ 483104271 w 393"/>
              <a:gd name="T73" fmla="*/ 659563310 h 391"/>
              <a:gd name="T74" fmla="*/ 421585990 w 393"/>
              <a:gd name="T75" fmla="*/ 661380352 h 391"/>
              <a:gd name="T76" fmla="*/ 387207098 w 393"/>
              <a:gd name="T77" fmla="*/ 583250245 h 391"/>
              <a:gd name="T78" fmla="*/ 421585990 w 393"/>
              <a:gd name="T79" fmla="*/ 661380352 h 391"/>
              <a:gd name="T80" fmla="*/ 654996039 w 393"/>
              <a:gd name="T81" fmla="*/ 221671029 h 391"/>
              <a:gd name="T82" fmla="*/ 682136774 w 393"/>
              <a:gd name="T83" fmla="*/ 132640018 h 391"/>
              <a:gd name="T84" fmla="*/ 568146226 w 393"/>
              <a:gd name="T85" fmla="*/ 87215317 h 391"/>
              <a:gd name="T86" fmla="*/ 524719975 w 393"/>
              <a:gd name="T87" fmla="*/ 5451126 h 391"/>
              <a:gd name="T88" fmla="*/ 414347833 w 393"/>
              <a:gd name="T89" fmla="*/ 54509910 h 391"/>
              <a:gd name="T90" fmla="*/ 325688817 w 393"/>
              <a:gd name="T91" fmla="*/ 27254281 h 391"/>
              <a:gd name="T92" fmla="*/ 280454707 w 393"/>
              <a:gd name="T93" fmla="*/ 141723880 h 391"/>
              <a:gd name="T94" fmla="*/ 199032503 w 393"/>
              <a:gd name="T95" fmla="*/ 185331538 h 391"/>
              <a:gd name="T96" fmla="*/ 246075816 w 393"/>
              <a:gd name="T97" fmla="*/ 236207365 h 391"/>
              <a:gd name="T98" fmla="*/ 206269315 w 393"/>
              <a:gd name="T99" fmla="*/ 352494005 h 391"/>
              <a:gd name="T100" fmla="*/ 291309925 w 393"/>
              <a:gd name="T101" fmla="*/ 388833496 h 391"/>
              <a:gd name="T102" fmla="*/ 325688817 w 393"/>
              <a:gd name="T103" fmla="*/ 483316982 h 391"/>
              <a:gd name="T104" fmla="*/ 403492615 w 393"/>
              <a:gd name="T105" fmla="*/ 510571263 h 391"/>
              <a:gd name="T106" fmla="*/ 490342428 w 393"/>
              <a:gd name="T107" fmla="*/ 463329520 h 391"/>
              <a:gd name="T108" fmla="*/ 577192241 w 393"/>
              <a:gd name="T109" fmla="*/ 490585149 h 391"/>
              <a:gd name="T110" fmla="*/ 622427696 w 393"/>
              <a:gd name="T111" fmla="*/ 376114203 h 391"/>
              <a:gd name="T112" fmla="*/ 691184134 w 393"/>
              <a:gd name="T113" fmla="*/ 367030341 h 391"/>
              <a:gd name="T114" fmla="*/ 504817397 w 393"/>
              <a:gd name="T115" fmla="*/ 376114203 h 391"/>
              <a:gd name="T116" fmla="*/ 398063661 w 393"/>
              <a:gd name="T117" fmla="*/ 141723880 h 391"/>
              <a:gd name="T118" fmla="*/ 504817397 w 393"/>
              <a:gd name="T119" fmla="*/ 376114203 h 39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393" h="391">
                <a:moveTo>
                  <a:pt x="160" y="318"/>
                </a:moveTo>
                <a:cubicBezTo>
                  <a:pt x="151" y="315"/>
                  <a:pt x="151" y="315"/>
                  <a:pt x="151" y="315"/>
                </a:cubicBezTo>
                <a:cubicBezTo>
                  <a:pt x="152" y="308"/>
                  <a:pt x="152" y="302"/>
                  <a:pt x="151" y="295"/>
                </a:cubicBezTo>
                <a:cubicBezTo>
                  <a:pt x="159" y="291"/>
                  <a:pt x="159" y="291"/>
                  <a:pt x="159" y="291"/>
                </a:cubicBezTo>
                <a:cubicBezTo>
                  <a:pt x="165" y="289"/>
                  <a:pt x="167" y="282"/>
                  <a:pt x="164" y="277"/>
                </a:cubicBezTo>
                <a:cubicBezTo>
                  <a:pt x="159" y="266"/>
                  <a:pt x="159" y="266"/>
                  <a:pt x="159" y="266"/>
                </a:cubicBezTo>
                <a:cubicBezTo>
                  <a:pt x="157" y="261"/>
                  <a:pt x="151" y="258"/>
                  <a:pt x="145" y="261"/>
                </a:cubicBezTo>
                <a:cubicBezTo>
                  <a:pt x="137" y="265"/>
                  <a:pt x="137" y="265"/>
                  <a:pt x="137" y="265"/>
                </a:cubicBezTo>
                <a:cubicBezTo>
                  <a:pt x="132" y="260"/>
                  <a:pt x="128" y="255"/>
                  <a:pt x="122" y="251"/>
                </a:cubicBezTo>
                <a:cubicBezTo>
                  <a:pt x="125" y="242"/>
                  <a:pt x="125" y="242"/>
                  <a:pt x="125" y="242"/>
                </a:cubicBezTo>
                <a:cubicBezTo>
                  <a:pt x="127" y="237"/>
                  <a:pt x="125" y="231"/>
                  <a:pt x="119" y="229"/>
                </a:cubicBezTo>
                <a:cubicBezTo>
                  <a:pt x="108" y="225"/>
                  <a:pt x="108" y="225"/>
                  <a:pt x="108" y="225"/>
                </a:cubicBezTo>
                <a:cubicBezTo>
                  <a:pt x="103" y="223"/>
                  <a:pt x="96" y="226"/>
                  <a:pt x="94" y="231"/>
                </a:cubicBezTo>
                <a:cubicBezTo>
                  <a:pt x="91" y="240"/>
                  <a:pt x="91" y="240"/>
                  <a:pt x="91" y="240"/>
                </a:cubicBezTo>
                <a:cubicBezTo>
                  <a:pt x="84" y="239"/>
                  <a:pt x="78" y="239"/>
                  <a:pt x="71" y="241"/>
                </a:cubicBezTo>
                <a:cubicBezTo>
                  <a:pt x="67" y="232"/>
                  <a:pt x="67" y="232"/>
                  <a:pt x="67" y="232"/>
                </a:cubicBezTo>
                <a:cubicBezTo>
                  <a:pt x="65" y="227"/>
                  <a:pt x="58" y="224"/>
                  <a:pt x="53" y="227"/>
                </a:cubicBezTo>
                <a:cubicBezTo>
                  <a:pt x="42" y="232"/>
                  <a:pt x="42" y="232"/>
                  <a:pt x="42" y="232"/>
                </a:cubicBezTo>
                <a:cubicBezTo>
                  <a:pt x="37" y="234"/>
                  <a:pt x="34" y="241"/>
                  <a:pt x="37" y="246"/>
                </a:cubicBezTo>
                <a:cubicBezTo>
                  <a:pt x="41" y="254"/>
                  <a:pt x="41" y="254"/>
                  <a:pt x="41" y="254"/>
                </a:cubicBezTo>
                <a:cubicBezTo>
                  <a:pt x="36" y="259"/>
                  <a:pt x="31" y="264"/>
                  <a:pt x="27" y="269"/>
                </a:cubicBezTo>
                <a:cubicBezTo>
                  <a:pt x="19" y="266"/>
                  <a:pt x="19" y="266"/>
                  <a:pt x="19" y="266"/>
                </a:cubicBezTo>
                <a:cubicBezTo>
                  <a:pt x="13" y="264"/>
                  <a:pt x="7" y="267"/>
                  <a:pt x="5" y="272"/>
                </a:cubicBezTo>
                <a:cubicBezTo>
                  <a:pt x="1" y="283"/>
                  <a:pt x="1" y="283"/>
                  <a:pt x="1" y="283"/>
                </a:cubicBezTo>
                <a:cubicBezTo>
                  <a:pt x="0" y="286"/>
                  <a:pt x="0" y="289"/>
                  <a:pt x="1" y="291"/>
                </a:cubicBezTo>
                <a:cubicBezTo>
                  <a:pt x="2" y="294"/>
                  <a:pt x="4" y="296"/>
                  <a:pt x="7" y="297"/>
                </a:cubicBezTo>
                <a:cubicBezTo>
                  <a:pt x="16" y="300"/>
                  <a:pt x="16" y="300"/>
                  <a:pt x="16" y="300"/>
                </a:cubicBezTo>
                <a:cubicBezTo>
                  <a:pt x="15" y="307"/>
                  <a:pt x="15" y="313"/>
                  <a:pt x="17" y="320"/>
                </a:cubicBezTo>
                <a:cubicBezTo>
                  <a:pt x="8" y="324"/>
                  <a:pt x="8" y="324"/>
                  <a:pt x="8" y="324"/>
                </a:cubicBezTo>
                <a:cubicBezTo>
                  <a:pt x="3" y="326"/>
                  <a:pt x="0" y="333"/>
                  <a:pt x="3" y="338"/>
                </a:cubicBezTo>
                <a:cubicBezTo>
                  <a:pt x="8" y="349"/>
                  <a:pt x="8" y="349"/>
                  <a:pt x="8" y="349"/>
                </a:cubicBezTo>
                <a:cubicBezTo>
                  <a:pt x="10" y="354"/>
                  <a:pt x="17" y="357"/>
                  <a:pt x="22" y="354"/>
                </a:cubicBezTo>
                <a:cubicBezTo>
                  <a:pt x="31" y="350"/>
                  <a:pt x="31" y="350"/>
                  <a:pt x="31" y="350"/>
                </a:cubicBezTo>
                <a:cubicBezTo>
                  <a:pt x="35" y="356"/>
                  <a:pt x="40" y="360"/>
                  <a:pt x="45" y="364"/>
                </a:cubicBezTo>
                <a:cubicBezTo>
                  <a:pt x="42" y="373"/>
                  <a:pt x="42" y="373"/>
                  <a:pt x="42" y="373"/>
                </a:cubicBezTo>
                <a:cubicBezTo>
                  <a:pt x="41" y="375"/>
                  <a:pt x="41" y="378"/>
                  <a:pt x="42" y="381"/>
                </a:cubicBezTo>
                <a:cubicBezTo>
                  <a:pt x="43" y="383"/>
                  <a:pt x="45" y="385"/>
                  <a:pt x="48" y="386"/>
                </a:cubicBezTo>
                <a:cubicBezTo>
                  <a:pt x="59" y="390"/>
                  <a:pt x="59" y="390"/>
                  <a:pt x="59" y="390"/>
                </a:cubicBezTo>
                <a:cubicBezTo>
                  <a:pt x="62" y="391"/>
                  <a:pt x="65" y="391"/>
                  <a:pt x="68" y="390"/>
                </a:cubicBezTo>
                <a:cubicBezTo>
                  <a:pt x="70" y="389"/>
                  <a:pt x="72" y="387"/>
                  <a:pt x="73" y="384"/>
                </a:cubicBezTo>
                <a:cubicBezTo>
                  <a:pt x="76" y="375"/>
                  <a:pt x="76" y="375"/>
                  <a:pt x="76" y="375"/>
                </a:cubicBezTo>
                <a:cubicBezTo>
                  <a:pt x="83" y="376"/>
                  <a:pt x="90" y="376"/>
                  <a:pt x="96" y="375"/>
                </a:cubicBezTo>
                <a:cubicBezTo>
                  <a:pt x="100" y="383"/>
                  <a:pt x="100" y="383"/>
                  <a:pt x="100" y="383"/>
                </a:cubicBezTo>
                <a:cubicBezTo>
                  <a:pt x="103" y="388"/>
                  <a:pt x="109" y="391"/>
                  <a:pt x="114" y="388"/>
                </a:cubicBezTo>
                <a:cubicBezTo>
                  <a:pt x="125" y="383"/>
                  <a:pt x="125" y="383"/>
                  <a:pt x="125" y="383"/>
                </a:cubicBezTo>
                <a:cubicBezTo>
                  <a:pt x="131" y="381"/>
                  <a:pt x="133" y="374"/>
                  <a:pt x="130" y="369"/>
                </a:cubicBezTo>
                <a:cubicBezTo>
                  <a:pt x="126" y="361"/>
                  <a:pt x="126" y="361"/>
                  <a:pt x="126" y="361"/>
                </a:cubicBezTo>
                <a:cubicBezTo>
                  <a:pt x="132" y="356"/>
                  <a:pt x="136" y="351"/>
                  <a:pt x="140" y="346"/>
                </a:cubicBezTo>
                <a:cubicBezTo>
                  <a:pt x="149" y="349"/>
                  <a:pt x="149" y="349"/>
                  <a:pt x="149" y="349"/>
                </a:cubicBezTo>
                <a:cubicBezTo>
                  <a:pt x="151" y="350"/>
                  <a:pt x="154" y="350"/>
                  <a:pt x="157" y="349"/>
                </a:cubicBezTo>
                <a:cubicBezTo>
                  <a:pt x="159" y="348"/>
                  <a:pt x="161" y="346"/>
                  <a:pt x="162" y="343"/>
                </a:cubicBezTo>
                <a:cubicBezTo>
                  <a:pt x="167" y="332"/>
                  <a:pt x="167" y="332"/>
                  <a:pt x="167" y="332"/>
                </a:cubicBezTo>
                <a:cubicBezTo>
                  <a:pt x="169" y="326"/>
                  <a:pt x="166" y="320"/>
                  <a:pt x="160" y="318"/>
                </a:cubicBezTo>
                <a:close/>
                <a:moveTo>
                  <a:pt x="101" y="346"/>
                </a:moveTo>
                <a:cubicBezTo>
                  <a:pt x="96" y="349"/>
                  <a:pt x="90" y="350"/>
                  <a:pt x="84" y="350"/>
                </a:cubicBezTo>
                <a:cubicBezTo>
                  <a:pt x="67" y="350"/>
                  <a:pt x="52" y="340"/>
                  <a:pt x="45" y="325"/>
                </a:cubicBezTo>
                <a:cubicBezTo>
                  <a:pt x="35" y="304"/>
                  <a:pt x="45" y="279"/>
                  <a:pt x="66" y="269"/>
                </a:cubicBezTo>
                <a:cubicBezTo>
                  <a:pt x="72" y="266"/>
                  <a:pt x="77" y="265"/>
                  <a:pt x="84" y="265"/>
                </a:cubicBezTo>
                <a:cubicBezTo>
                  <a:pt x="100" y="265"/>
                  <a:pt x="115" y="275"/>
                  <a:pt x="122" y="290"/>
                </a:cubicBezTo>
                <a:cubicBezTo>
                  <a:pt x="132" y="311"/>
                  <a:pt x="123" y="336"/>
                  <a:pt x="101" y="346"/>
                </a:cubicBezTo>
                <a:close/>
                <a:moveTo>
                  <a:pt x="266" y="349"/>
                </a:moveTo>
                <a:cubicBezTo>
                  <a:pt x="261" y="347"/>
                  <a:pt x="261" y="347"/>
                  <a:pt x="261" y="347"/>
                </a:cubicBezTo>
                <a:cubicBezTo>
                  <a:pt x="262" y="343"/>
                  <a:pt x="261" y="340"/>
                  <a:pt x="261" y="336"/>
                </a:cubicBezTo>
                <a:cubicBezTo>
                  <a:pt x="266" y="334"/>
                  <a:pt x="266" y="334"/>
                  <a:pt x="266" y="334"/>
                </a:cubicBezTo>
                <a:cubicBezTo>
                  <a:pt x="269" y="332"/>
                  <a:pt x="270" y="329"/>
                  <a:pt x="269" y="326"/>
                </a:cubicBezTo>
                <a:cubicBezTo>
                  <a:pt x="266" y="320"/>
                  <a:pt x="266" y="320"/>
                  <a:pt x="266" y="320"/>
                </a:cubicBezTo>
                <a:cubicBezTo>
                  <a:pt x="264" y="317"/>
                  <a:pt x="261" y="315"/>
                  <a:pt x="258" y="317"/>
                </a:cubicBezTo>
                <a:cubicBezTo>
                  <a:pt x="253" y="319"/>
                  <a:pt x="253" y="319"/>
                  <a:pt x="253" y="319"/>
                </a:cubicBezTo>
                <a:cubicBezTo>
                  <a:pt x="251" y="316"/>
                  <a:pt x="248" y="314"/>
                  <a:pt x="245" y="312"/>
                </a:cubicBezTo>
                <a:cubicBezTo>
                  <a:pt x="247" y="307"/>
                  <a:pt x="247" y="307"/>
                  <a:pt x="247" y="307"/>
                </a:cubicBezTo>
                <a:cubicBezTo>
                  <a:pt x="248" y="304"/>
                  <a:pt x="246" y="300"/>
                  <a:pt x="243" y="299"/>
                </a:cubicBezTo>
                <a:cubicBezTo>
                  <a:pt x="237" y="297"/>
                  <a:pt x="237" y="297"/>
                  <a:pt x="237" y="297"/>
                </a:cubicBezTo>
                <a:cubicBezTo>
                  <a:pt x="234" y="296"/>
                  <a:pt x="230" y="297"/>
                  <a:pt x="229" y="300"/>
                </a:cubicBezTo>
                <a:cubicBezTo>
                  <a:pt x="228" y="305"/>
                  <a:pt x="228" y="305"/>
                  <a:pt x="228" y="305"/>
                </a:cubicBezTo>
                <a:cubicBezTo>
                  <a:pt x="224" y="305"/>
                  <a:pt x="220" y="305"/>
                  <a:pt x="217" y="306"/>
                </a:cubicBezTo>
                <a:cubicBezTo>
                  <a:pt x="214" y="301"/>
                  <a:pt x="214" y="301"/>
                  <a:pt x="214" y="301"/>
                </a:cubicBezTo>
                <a:cubicBezTo>
                  <a:pt x="213" y="298"/>
                  <a:pt x="209" y="296"/>
                  <a:pt x="206" y="298"/>
                </a:cubicBezTo>
                <a:cubicBezTo>
                  <a:pt x="200" y="301"/>
                  <a:pt x="200" y="301"/>
                  <a:pt x="200" y="301"/>
                </a:cubicBezTo>
                <a:cubicBezTo>
                  <a:pt x="197" y="302"/>
                  <a:pt x="196" y="306"/>
                  <a:pt x="197" y="309"/>
                </a:cubicBezTo>
                <a:cubicBezTo>
                  <a:pt x="200" y="313"/>
                  <a:pt x="200" y="313"/>
                  <a:pt x="200" y="313"/>
                </a:cubicBezTo>
                <a:cubicBezTo>
                  <a:pt x="197" y="316"/>
                  <a:pt x="194" y="318"/>
                  <a:pt x="192" y="321"/>
                </a:cubicBezTo>
                <a:cubicBezTo>
                  <a:pt x="187" y="320"/>
                  <a:pt x="187" y="320"/>
                  <a:pt x="187" y="320"/>
                </a:cubicBezTo>
                <a:cubicBezTo>
                  <a:pt x="184" y="318"/>
                  <a:pt x="181" y="320"/>
                  <a:pt x="180" y="323"/>
                </a:cubicBezTo>
                <a:cubicBezTo>
                  <a:pt x="177" y="329"/>
                  <a:pt x="177" y="329"/>
                  <a:pt x="177" y="329"/>
                </a:cubicBezTo>
                <a:cubicBezTo>
                  <a:pt x="177" y="331"/>
                  <a:pt x="177" y="332"/>
                  <a:pt x="177" y="334"/>
                </a:cubicBezTo>
                <a:cubicBezTo>
                  <a:pt x="178" y="335"/>
                  <a:pt x="179" y="336"/>
                  <a:pt x="181" y="337"/>
                </a:cubicBezTo>
                <a:cubicBezTo>
                  <a:pt x="186" y="339"/>
                  <a:pt x="186" y="339"/>
                  <a:pt x="186" y="339"/>
                </a:cubicBezTo>
                <a:cubicBezTo>
                  <a:pt x="185" y="342"/>
                  <a:pt x="186" y="346"/>
                  <a:pt x="186" y="350"/>
                </a:cubicBezTo>
                <a:cubicBezTo>
                  <a:pt x="181" y="352"/>
                  <a:pt x="181" y="352"/>
                  <a:pt x="181" y="352"/>
                </a:cubicBezTo>
                <a:cubicBezTo>
                  <a:pt x="178" y="353"/>
                  <a:pt x="177" y="357"/>
                  <a:pt x="179" y="360"/>
                </a:cubicBezTo>
                <a:cubicBezTo>
                  <a:pt x="181" y="366"/>
                  <a:pt x="181" y="366"/>
                  <a:pt x="181" y="366"/>
                </a:cubicBezTo>
                <a:cubicBezTo>
                  <a:pt x="183" y="369"/>
                  <a:pt x="186" y="370"/>
                  <a:pt x="189" y="369"/>
                </a:cubicBezTo>
                <a:cubicBezTo>
                  <a:pt x="194" y="367"/>
                  <a:pt x="194" y="367"/>
                  <a:pt x="194" y="367"/>
                </a:cubicBezTo>
                <a:cubicBezTo>
                  <a:pt x="196" y="370"/>
                  <a:pt x="199" y="372"/>
                  <a:pt x="202" y="374"/>
                </a:cubicBezTo>
                <a:cubicBezTo>
                  <a:pt x="200" y="379"/>
                  <a:pt x="200" y="379"/>
                  <a:pt x="200" y="379"/>
                </a:cubicBezTo>
                <a:cubicBezTo>
                  <a:pt x="200" y="381"/>
                  <a:pt x="200" y="382"/>
                  <a:pt x="200" y="384"/>
                </a:cubicBezTo>
                <a:cubicBezTo>
                  <a:pt x="201" y="385"/>
                  <a:pt x="202" y="386"/>
                  <a:pt x="204" y="387"/>
                </a:cubicBezTo>
                <a:cubicBezTo>
                  <a:pt x="210" y="389"/>
                  <a:pt x="210" y="389"/>
                  <a:pt x="210" y="389"/>
                </a:cubicBezTo>
                <a:cubicBezTo>
                  <a:pt x="212" y="390"/>
                  <a:pt x="213" y="390"/>
                  <a:pt x="215" y="389"/>
                </a:cubicBezTo>
                <a:cubicBezTo>
                  <a:pt x="216" y="388"/>
                  <a:pt x="217" y="387"/>
                  <a:pt x="218" y="386"/>
                </a:cubicBezTo>
                <a:cubicBezTo>
                  <a:pt x="219" y="381"/>
                  <a:pt x="219" y="381"/>
                  <a:pt x="219" y="381"/>
                </a:cubicBezTo>
                <a:cubicBezTo>
                  <a:pt x="223" y="381"/>
                  <a:pt x="227" y="381"/>
                  <a:pt x="230" y="380"/>
                </a:cubicBezTo>
                <a:cubicBezTo>
                  <a:pt x="233" y="385"/>
                  <a:pt x="233" y="385"/>
                  <a:pt x="233" y="385"/>
                </a:cubicBezTo>
                <a:cubicBezTo>
                  <a:pt x="234" y="388"/>
                  <a:pt x="238" y="389"/>
                  <a:pt x="241" y="388"/>
                </a:cubicBezTo>
                <a:cubicBezTo>
                  <a:pt x="247" y="385"/>
                  <a:pt x="247" y="385"/>
                  <a:pt x="247" y="385"/>
                </a:cubicBezTo>
                <a:cubicBezTo>
                  <a:pt x="250" y="384"/>
                  <a:pt x="251" y="380"/>
                  <a:pt x="250" y="377"/>
                </a:cubicBezTo>
                <a:cubicBezTo>
                  <a:pt x="247" y="372"/>
                  <a:pt x="247" y="372"/>
                  <a:pt x="247" y="372"/>
                </a:cubicBezTo>
                <a:cubicBezTo>
                  <a:pt x="250" y="370"/>
                  <a:pt x="253" y="367"/>
                  <a:pt x="255" y="364"/>
                </a:cubicBezTo>
                <a:cubicBezTo>
                  <a:pt x="260" y="366"/>
                  <a:pt x="260" y="366"/>
                  <a:pt x="260" y="366"/>
                </a:cubicBezTo>
                <a:cubicBezTo>
                  <a:pt x="261" y="367"/>
                  <a:pt x="263" y="367"/>
                  <a:pt x="264" y="366"/>
                </a:cubicBezTo>
                <a:cubicBezTo>
                  <a:pt x="266" y="365"/>
                  <a:pt x="267" y="364"/>
                  <a:pt x="267" y="363"/>
                </a:cubicBezTo>
                <a:cubicBezTo>
                  <a:pt x="270" y="356"/>
                  <a:pt x="270" y="356"/>
                  <a:pt x="270" y="356"/>
                </a:cubicBezTo>
                <a:cubicBezTo>
                  <a:pt x="271" y="353"/>
                  <a:pt x="269" y="350"/>
                  <a:pt x="266" y="349"/>
                </a:cubicBezTo>
                <a:close/>
                <a:moveTo>
                  <a:pt x="233" y="364"/>
                </a:moveTo>
                <a:cubicBezTo>
                  <a:pt x="230" y="366"/>
                  <a:pt x="227" y="366"/>
                  <a:pt x="224" y="366"/>
                </a:cubicBezTo>
                <a:cubicBezTo>
                  <a:pt x="214" y="366"/>
                  <a:pt x="206" y="361"/>
                  <a:pt x="202" y="353"/>
                </a:cubicBezTo>
                <a:cubicBezTo>
                  <a:pt x="197" y="341"/>
                  <a:pt x="202" y="327"/>
                  <a:pt x="214" y="321"/>
                </a:cubicBezTo>
                <a:cubicBezTo>
                  <a:pt x="217" y="320"/>
                  <a:pt x="220" y="319"/>
                  <a:pt x="223" y="319"/>
                </a:cubicBezTo>
                <a:cubicBezTo>
                  <a:pt x="233" y="319"/>
                  <a:pt x="241" y="325"/>
                  <a:pt x="245" y="333"/>
                </a:cubicBezTo>
                <a:cubicBezTo>
                  <a:pt x="250" y="345"/>
                  <a:pt x="245" y="359"/>
                  <a:pt x="233" y="364"/>
                </a:cubicBezTo>
                <a:close/>
                <a:moveTo>
                  <a:pt x="378" y="160"/>
                </a:moveTo>
                <a:cubicBezTo>
                  <a:pt x="364" y="155"/>
                  <a:pt x="364" y="155"/>
                  <a:pt x="364" y="155"/>
                </a:cubicBezTo>
                <a:cubicBezTo>
                  <a:pt x="365" y="144"/>
                  <a:pt x="364" y="133"/>
                  <a:pt x="362" y="122"/>
                </a:cubicBezTo>
                <a:cubicBezTo>
                  <a:pt x="377" y="115"/>
                  <a:pt x="377" y="115"/>
                  <a:pt x="377" y="115"/>
                </a:cubicBezTo>
                <a:cubicBezTo>
                  <a:pt x="386" y="111"/>
                  <a:pt x="390" y="100"/>
                  <a:pt x="386" y="91"/>
                </a:cubicBezTo>
                <a:cubicBezTo>
                  <a:pt x="377" y="73"/>
                  <a:pt x="377" y="73"/>
                  <a:pt x="377" y="73"/>
                </a:cubicBezTo>
                <a:cubicBezTo>
                  <a:pt x="373" y="64"/>
                  <a:pt x="362" y="60"/>
                  <a:pt x="353" y="64"/>
                </a:cubicBezTo>
                <a:cubicBezTo>
                  <a:pt x="339" y="71"/>
                  <a:pt x="339" y="71"/>
                  <a:pt x="339" y="71"/>
                </a:cubicBezTo>
                <a:cubicBezTo>
                  <a:pt x="332" y="62"/>
                  <a:pt x="323" y="54"/>
                  <a:pt x="314" y="48"/>
                </a:cubicBezTo>
                <a:cubicBezTo>
                  <a:pt x="320" y="33"/>
                  <a:pt x="320" y="33"/>
                  <a:pt x="320" y="33"/>
                </a:cubicBezTo>
                <a:cubicBezTo>
                  <a:pt x="323" y="24"/>
                  <a:pt x="319" y="13"/>
                  <a:pt x="309" y="10"/>
                </a:cubicBezTo>
                <a:cubicBezTo>
                  <a:pt x="290" y="3"/>
                  <a:pt x="290" y="3"/>
                  <a:pt x="290" y="3"/>
                </a:cubicBezTo>
                <a:cubicBezTo>
                  <a:pt x="281" y="0"/>
                  <a:pt x="271" y="5"/>
                  <a:pt x="267" y="14"/>
                </a:cubicBezTo>
                <a:cubicBezTo>
                  <a:pt x="262" y="29"/>
                  <a:pt x="262" y="29"/>
                  <a:pt x="262" y="29"/>
                </a:cubicBezTo>
                <a:cubicBezTo>
                  <a:pt x="251" y="27"/>
                  <a:pt x="240" y="28"/>
                  <a:pt x="229" y="30"/>
                </a:cubicBezTo>
                <a:cubicBezTo>
                  <a:pt x="222" y="15"/>
                  <a:pt x="222" y="15"/>
                  <a:pt x="222" y="15"/>
                </a:cubicBezTo>
                <a:cubicBezTo>
                  <a:pt x="218" y="6"/>
                  <a:pt x="207" y="2"/>
                  <a:pt x="198" y="7"/>
                </a:cubicBezTo>
                <a:cubicBezTo>
                  <a:pt x="180" y="15"/>
                  <a:pt x="180" y="15"/>
                  <a:pt x="180" y="15"/>
                </a:cubicBezTo>
                <a:cubicBezTo>
                  <a:pt x="171" y="19"/>
                  <a:pt x="167" y="30"/>
                  <a:pt x="171" y="39"/>
                </a:cubicBezTo>
                <a:cubicBezTo>
                  <a:pt x="178" y="53"/>
                  <a:pt x="178" y="53"/>
                  <a:pt x="178" y="53"/>
                </a:cubicBezTo>
                <a:cubicBezTo>
                  <a:pt x="169" y="60"/>
                  <a:pt x="161" y="69"/>
                  <a:pt x="155" y="78"/>
                </a:cubicBezTo>
                <a:cubicBezTo>
                  <a:pt x="140" y="72"/>
                  <a:pt x="140" y="72"/>
                  <a:pt x="140" y="72"/>
                </a:cubicBezTo>
                <a:cubicBezTo>
                  <a:pt x="131" y="69"/>
                  <a:pt x="120" y="74"/>
                  <a:pt x="117" y="83"/>
                </a:cubicBezTo>
                <a:cubicBezTo>
                  <a:pt x="110" y="102"/>
                  <a:pt x="110" y="102"/>
                  <a:pt x="110" y="102"/>
                </a:cubicBezTo>
                <a:cubicBezTo>
                  <a:pt x="109" y="106"/>
                  <a:pt x="109" y="111"/>
                  <a:pt x="111" y="116"/>
                </a:cubicBezTo>
                <a:cubicBezTo>
                  <a:pt x="113" y="120"/>
                  <a:pt x="116" y="123"/>
                  <a:pt x="121" y="125"/>
                </a:cubicBezTo>
                <a:cubicBezTo>
                  <a:pt x="136" y="130"/>
                  <a:pt x="136" y="130"/>
                  <a:pt x="136" y="130"/>
                </a:cubicBezTo>
                <a:cubicBezTo>
                  <a:pt x="135" y="141"/>
                  <a:pt x="135" y="152"/>
                  <a:pt x="137" y="163"/>
                </a:cubicBezTo>
                <a:cubicBezTo>
                  <a:pt x="123" y="170"/>
                  <a:pt x="123" y="170"/>
                  <a:pt x="123" y="170"/>
                </a:cubicBezTo>
                <a:cubicBezTo>
                  <a:pt x="114" y="174"/>
                  <a:pt x="110" y="185"/>
                  <a:pt x="114" y="194"/>
                </a:cubicBezTo>
                <a:cubicBezTo>
                  <a:pt x="122" y="212"/>
                  <a:pt x="122" y="212"/>
                  <a:pt x="122" y="212"/>
                </a:cubicBezTo>
                <a:cubicBezTo>
                  <a:pt x="126" y="221"/>
                  <a:pt x="137" y="225"/>
                  <a:pt x="146" y="221"/>
                </a:cubicBezTo>
                <a:cubicBezTo>
                  <a:pt x="161" y="214"/>
                  <a:pt x="161" y="214"/>
                  <a:pt x="161" y="214"/>
                </a:cubicBezTo>
                <a:cubicBezTo>
                  <a:pt x="168" y="223"/>
                  <a:pt x="176" y="231"/>
                  <a:pt x="185" y="237"/>
                </a:cubicBezTo>
                <a:cubicBezTo>
                  <a:pt x="179" y="252"/>
                  <a:pt x="179" y="252"/>
                  <a:pt x="179" y="252"/>
                </a:cubicBezTo>
                <a:cubicBezTo>
                  <a:pt x="178" y="256"/>
                  <a:pt x="178" y="261"/>
                  <a:pt x="180" y="266"/>
                </a:cubicBezTo>
                <a:cubicBezTo>
                  <a:pt x="182" y="270"/>
                  <a:pt x="185" y="273"/>
                  <a:pt x="190" y="275"/>
                </a:cubicBezTo>
                <a:cubicBezTo>
                  <a:pt x="209" y="282"/>
                  <a:pt x="209" y="282"/>
                  <a:pt x="209" y="282"/>
                </a:cubicBezTo>
                <a:cubicBezTo>
                  <a:pt x="213" y="284"/>
                  <a:pt x="218" y="283"/>
                  <a:pt x="223" y="281"/>
                </a:cubicBezTo>
                <a:cubicBezTo>
                  <a:pt x="227" y="279"/>
                  <a:pt x="230" y="276"/>
                  <a:pt x="232" y="271"/>
                </a:cubicBezTo>
                <a:cubicBezTo>
                  <a:pt x="238" y="256"/>
                  <a:pt x="238" y="256"/>
                  <a:pt x="238" y="256"/>
                </a:cubicBezTo>
                <a:cubicBezTo>
                  <a:pt x="248" y="258"/>
                  <a:pt x="260" y="257"/>
                  <a:pt x="271" y="255"/>
                </a:cubicBezTo>
                <a:cubicBezTo>
                  <a:pt x="277" y="270"/>
                  <a:pt x="277" y="270"/>
                  <a:pt x="277" y="270"/>
                </a:cubicBezTo>
                <a:cubicBezTo>
                  <a:pt x="281" y="279"/>
                  <a:pt x="292" y="283"/>
                  <a:pt x="301" y="278"/>
                </a:cubicBezTo>
                <a:cubicBezTo>
                  <a:pt x="319" y="270"/>
                  <a:pt x="319" y="270"/>
                  <a:pt x="319" y="270"/>
                </a:cubicBezTo>
                <a:cubicBezTo>
                  <a:pt x="328" y="266"/>
                  <a:pt x="332" y="255"/>
                  <a:pt x="328" y="246"/>
                </a:cubicBezTo>
                <a:cubicBezTo>
                  <a:pt x="322" y="232"/>
                  <a:pt x="322" y="232"/>
                  <a:pt x="322" y="232"/>
                </a:cubicBezTo>
                <a:cubicBezTo>
                  <a:pt x="330" y="225"/>
                  <a:pt x="338" y="216"/>
                  <a:pt x="344" y="207"/>
                </a:cubicBezTo>
                <a:cubicBezTo>
                  <a:pt x="359" y="213"/>
                  <a:pt x="359" y="213"/>
                  <a:pt x="359" y="213"/>
                </a:cubicBezTo>
                <a:cubicBezTo>
                  <a:pt x="364" y="215"/>
                  <a:pt x="368" y="214"/>
                  <a:pt x="373" y="212"/>
                </a:cubicBezTo>
                <a:cubicBezTo>
                  <a:pt x="377" y="210"/>
                  <a:pt x="380" y="207"/>
                  <a:pt x="382" y="202"/>
                </a:cubicBezTo>
                <a:cubicBezTo>
                  <a:pt x="389" y="183"/>
                  <a:pt x="389" y="183"/>
                  <a:pt x="389" y="183"/>
                </a:cubicBezTo>
                <a:cubicBezTo>
                  <a:pt x="393" y="174"/>
                  <a:pt x="388" y="164"/>
                  <a:pt x="378" y="160"/>
                </a:cubicBezTo>
                <a:close/>
                <a:moveTo>
                  <a:pt x="279" y="207"/>
                </a:moveTo>
                <a:cubicBezTo>
                  <a:pt x="270" y="212"/>
                  <a:pt x="260" y="214"/>
                  <a:pt x="250" y="214"/>
                </a:cubicBezTo>
                <a:cubicBezTo>
                  <a:pt x="222" y="214"/>
                  <a:pt x="197" y="197"/>
                  <a:pt x="185" y="172"/>
                </a:cubicBezTo>
                <a:cubicBezTo>
                  <a:pt x="169" y="137"/>
                  <a:pt x="184" y="94"/>
                  <a:pt x="220" y="78"/>
                </a:cubicBezTo>
                <a:cubicBezTo>
                  <a:pt x="229" y="74"/>
                  <a:pt x="239" y="71"/>
                  <a:pt x="250" y="71"/>
                </a:cubicBezTo>
                <a:cubicBezTo>
                  <a:pt x="277" y="71"/>
                  <a:pt x="303" y="88"/>
                  <a:pt x="314" y="113"/>
                </a:cubicBezTo>
                <a:cubicBezTo>
                  <a:pt x="331" y="148"/>
                  <a:pt x="315" y="191"/>
                  <a:pt x="279" y="2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110" name="稻壳儿小白白(http://dwz.cn/Wu2UP)"/>
          <p:cNvSpPr>
            <a:spLocks noChangeArrowheads="1"/>
          </p:cNvSpPr>
          <p:nvPr/>
        </p:nvSpPr>
        <p:spPr bwMode="auto">
          <a:xfrm>
            <a:off x="2305051" y="3836989"/>
            <a:ext cx="560388" cy="560387"/>
          </a:xfrm>
          <a:prstGeom prst="ellipse">
            <a:avLst/>
          </a:pr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en-US" altLang="zh-CN" sz="1200">
              <a:sym typeface="Arial" panose="020B0604020202020204" pitchFamily="34" charset="0"/>
            </a:endParaRPr>
          </a:p>
        </p:txBody>
      </p:sp>
      <p:pic>
        <p:nvPicPr>
          <p:cNvPr id="47111" name="稻壳儿小白白(http://dwz.cn/Wu2UP)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84451" y="1785938"/>
            <a:ext cx="2036763" cy="2335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12" name="稻壳儿小白白(http://dwz.cn/Wu2UP)"/>
          <p:cNvSpPr>
            <a:spLocks/>
          </p:cNvSpPr>
          <p:nvPr/>
        </p:nvSpPr>
        <p:spPr bwMode="auto">
          <a:xfrm>
            <a:off x="1874839" y="3408363"/>
            <a:ext cx="1422400" cy="1420812"/>
          </a:xfrm>
          <a:custGeom>
            <a:avLst/>
            <a:gdLst>
              <a:gd name="T0" fmla="*/ 2023221760 w 500"/>
              <a:gd name="T1" fmla="*/ 2147483646 h 500"/>
              <a:gd name="T2" fmla="*/ 0 w 500"/>
              <a:gd name="T3" fmla="*/ 2018706739 h 500"/>
              <a:gd name="T4" fmla="*/ 2023221760 w 500"/>
              <a:gd name="T5" fmla="*/ 0 h 500"/>
              <a:gd name="T6" fmla="*/ 2147483646 w 500"/>
              <a:gd name="T7" fmla="*/ 161495175 h 500"/>
              <a:gd name="T8" fmla="*/ 2147483646 w 500"/>
              <a:gd name="T9" fmla="*/ 605612590 h 500"/>
              <a:gd name="T10" fmla="*/ 2023221760 w 500"/>
              <a:gd name="T11" fmla="*/ 516789107 h 500"/>
              <a:gd name="T12" fmla="*/ 517944202 w 500"/>
              <a:gd name="T13" fmla="*/ 2018706739 h 500"/>
              <a:gd name="T14" fmla="*/ 2023221760 w 500"/>
              <a:gd name="T15" fmla="*/ 2147483646 h 500"/>
              <a:gd name="T16" fmla="*/ 2147483646 w 500"/>
              <a:gd name="T17" fmla="*/ 2018706739 h 500"/>
              <a:gd name="T18" fmla="*/ 2147483646 w 500"/>
              <a:gd name="T19" fmla="*/ 1324270666 h 500"/>
              <a:gd name="T20" fmla="*/ 2147483646 w 500"/>
              <a:gd name="T21" fmla="*/ 920529887 h 500"/>
              <a:gd name="T22" fmla="*/ 2147483646 w 500"/>
              <a:gd name="T23" fmla="*/ 2018706739 h 500"/>
              <a:gd name="T24" fmla="*/ 2023221760 w 500"/>
              <a:gd name="T25" fmla="*/ 2147483646 h 500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</a:gdLst>
            <a:ahLst/>
            <a:cxnLst>
              <a:cxn ang="T26">
                <a:pos x="T0" y="T1"/>
              </a:cxn>
              <a:cxn ang="T27">
                <a:pos x="T2" y="T3"/>
              </a:cxn>
              <a:cxn ang="T28">
                <a:pos x="T4" y="T5"/>
              </a:cxn>
              <a:cxn ang="T29">
                <a:pos x="T6" y="T7"/>
              </a:cxn>
              <a:cxn ang="T30">
                <a:pos x="T8" y="T9"/>
              </a:cxn>
              <a:cxn ang="T31">
                <a:pos x="T10" y="T11"/>
              </a:cxn>
              <a:cxn ang="T32">
                <a:pos x="T12" y="T13"/>
              </a:cxn>
              <a:cxn ang="T33">
                <a:pos x="T14" y="T15"/>
              </a:cxn>
              <a:cxn ang="T34">
                <a:pos x="T16" y="T17"/>
              </a:cxn>
              <a:cxn ang="T35">
                <a:pos x="T18" y="T19"/>
              </a:cxn>
              <a:cxn ang="T36">
                <a:pos x="T20" y="T21"/>
              </a:cxn>
              <a:cxn ang="T37">
                <a:pos x="T22" y="T23"/>
              </a:cxn>
              <a:cxn ang="T38">
                <a:pos x="T24" y="T25"/>
              </a:cxn>
            </a:cxnLst>
            <a:rect l="0" t="0" r="r" b="b"/>
            <a:pathLst>
              <a:path w="500" h="500">
                <a:moveTo>
                  <a:pt x="250" y="500"/>
                </a:moveTo>
                <a:cubicBezTo>
                  <a:pt x="112" y="500"/>
                  <a:pt x="0" y="388"/>
                  <a:pt x="0" y="250"/>
                </a:cubicBezTo>
                <a:cubicBezTo>
                  <a:pt x="0" y="112"/>
                  <a:pt x="112" y="0"/>
                  <a:pt x="250" y="0"/>
                </a:cubicBezTo>
                <a:cubicBezTo>
                  <a:pt x="285" y="0"/>
                  <a:pt x="318" y="7"/>
                  <a:pt x="348" y="20"/>
                </a:cubicBezTo>
                <a:cubicBezTo>
                  <a:pt x="311" y="75"/>
                  <a:pt x="311" y="75"/>
                  <a:pt x="311" y="75"/>
                </a:cubicBezTo>
                <a:cubicBezTo>
                  <a:pt x="291" y="68"/>
                  <a:pt x="271" y="64"/>
                  <a:pt x="250" y="64"/>
                </a:cubicBezTo>
                <a:cubicBezTo>
                  <a:pt x="147" y="64"/>
                  <a:pt x="64" y="147"/>
                  <a:pt x="64" y="250"/>
                </a:cubicBezTo>
                <a:cubicBezTo>
                  <a:pt x="64" y="352"/>
                  <a:pt x="147" y="435"/>
                  <a:pt x="250" y="435"/>
                </a:cubicBezTo>
                <a:cubicBezTo>
                  <a:pt x="352" y="435"/>
                  <a:pt x="435" y="352"/>
                  <a:pt x="435" y="250"/>
                </a:cubicBezTo>
                <a:cubicBezTo>
                  <a:pt x="435" y="219"/>
                  <a:pt x="427" y="189"/>
                  <a:pt x="414" y="164"/>
                </a:cubicBezTo>
                <a:cubicBezTo>
                  <a:pt x="460" y="114"/>
                  <a:pt x="460" y="114"/>
                  <a:pt x="460" y="114"/>
                </a:cubicBezTo>
                <a:cubicBezTo>
                  <a:pt x="485" y="153"/>
                  <a:pt x="500" y="200"/>
                  <a:pt x="500" y="250"/>
                </a:cubicBezTo>
                <a:cubicBezTo>
                  <a:pt x="500" y="388"/>
                  <a:pt x="388" y="500"/>
                  <a:pt x="250" y="500"/>
                </a:cubicBezTo>
                <a:close/>
              </a:path>
            </a:pathLst>
          </a:cu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113" name="稻壳儿小白白(http://dwz.cn/Wu2UP)"/>
          <p:cNvSpPr>
            <a:spLocks/>
          </p:cNvSpPr>
          <p:nvPr/>
        </p:nvSpPr>
        <p:spPr bwMode="auto">
          <a:xfrm>
            <a:off x="1497014" y="3030540"/>
            <a:ext cx="2176463" cy="2174875"/>
          </a:xfrm>
          <a:custGeom>
            <a:avLst/>
            <a:gdLst>
              <a:gd name="T0" fmla="*/ 2147483646 w 765"/>
              <a:gd name="T1" fmla="*/ 2147483646 h 765"/>
              <a:gd name="T2" fmla="*/ 0 w 765"/>
              <a:gd name="T3" fmla="*/ 2147483646 h 765"/>
              <a:gd name="T4" fmla="*/ 2147483646 w 765"/>
              <a:gd name="T5" fmla="*/ 0 h 765"/>
              <a:gd name="T6" fmla="*/ 2147483646 w 765"/>
              <a:gd name="T7" fmla="*/ 363713017 h 765"/>
              <a:gd name="T8" fmla="*/ 2147483646 w 765"/>
              <a:gd name="T9" fmla="*/ 751673759 h 765"/>
              <a:gd name="T10" fmla="*/ 2147483646 w 765"/>
              <a:gd name="T11" fmla="*/ 468783645 h 765"/>
              <a:gd name="T12" fmla="*/ 1238426793 w 765"/>
              <a:gd name="T13" fmla="*/ 1236622553 h 765"/>
              <a:gd name="T14" fmla="*/ 469469966 w 765"/>
              <a:gd name="T15" fmla="*/ 2147483646 h 765"/>
              <a:gd name="T16" fmla="*/ 1238426793 w 765"/>
              <a:gd name="T17" fmla="*/ 2147483646 h 765"/>
              <a:gd name="T18" fmla="*/ 2147483646 w 765"/>
              <a:gd name="T19" fmla="*/ 2147483646 h 765"/>
              <a:gd name="T20" fmla="*/ 2147483646 w 765"/>
              <a:gd name="T21" fmla="*/ 2147483646 h 765"/>
              <a:gd name="T22" fmla="*/ 2147483646 w 765"/>
              <a:gd name="T23" fmla="*/ 2147483646 h 765"/>
              <a:gd name="T24" fmla="*/ 2147483646 w 765"/>
              <a:gd name="T25" fmla="*/ 1503344674 h 765"/>
              <a:gd name="T26" fmla="*/ 2147483646 w 765"/>
              <a:gd name="T27" fmla="*/ 1155796806 h 765"/>
              <a:gd name="T28" fmla="*/ 2147483646 w 765"/>
              <a:gd name="T29" fmla="*/ 2147483646 h 765"/>
              <a:gd name="T30" fmla="*/ 2147483646 w 765"/>
              <a:gd name="T31" fmla="*/ 2147483646 h 765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765" h="765">
                <a:moveTo>
                  <a:pt x="383" y="765"/>
                </a:moveTo>
                <a:cubicBezTo>
                  <a:pt x="171" y="765"/>
                  <a:pt x="0" y="594"/>
                  <a:pt x="0" y="383"/>
                </a:cubicBezTo>
                <a:cubicBezTo>
                  <a:pt x="0" y="171"/>
                  <a:pt x="171" y="0"/>
                  <a:pt x="383" y="0"/>
                </a:cubicBezTo>
                <a:cubicBezTo>
                  <a:pt x="447" y="0"/>
                  <a:pt x="508" y="16"/>
                  <a:pt x="562" y="45"/>
                </a:cubicBezTo>
                <a:cubicBezTo>
                  <a:pt x="529" y="93"/>
                  <a:pt x="529" y="93"/>
                  <a:pt x="529" y="93"/>
                </a:cubicBezTo>
                <a:cubicBezTo>
                  <a:pt x="485" y="71"/>
                  <a:pt x="435" y="58"/>
                  <a:pt x="383" y="58"/>
                </a:cubicBezTo>
                <a:cubicBezTo>
                  <a:pt x="293" y="59"/>
                  <a:pt x="212" y="95"/>
                  <a:pt x="153" y="153"/>
                </a:cubicBezTo>
                <a:cubicBezTo>
                  <a:pt x="95" y="212"/>
                  <a:pt x="59" y="293"/>
                  <a:pt x="58" y="383"/>
                </a:cubicBezTo>
                <a:cubicBezTo>
                  <a:pt x="59" y="472"/>
                  <a:pt x="95" y="553"/>
                  <a:pt x="153" y="612"/>
                </a:cubicBezTo>
                <a:cubicBezTo>
                  <a:pt x="212" y="671"/>
                  <a:pt x="293" y="707"/>
                  <a:pt x="383" y="707"/>
                </a:cubicBezTo>
                <a:cubicBezTo>
                  <a:pt x="472" y="707"/>
                  <a:pt x="553" y="671"/>
                  <a:pt x="612" y="612"/>
                </a:cubicBezTo>
                <a:cubicBezTo>
                  <a:pt x="671" y="553"/>
                  <a:pt x="707" y="472"/>
                  <a:pt x="707" y="383"/>
                </a:cubicBezTo>
                <a:cubicBezTo>
                  <a:pt x="707" y="309"/>
                  <a:pt x="682" y="240"/>
                  <a:pt x="640" y="186"/>
                </a:cubicBezTo>
                <a:cubicBezTo>
                  <a:pt x="680" y="143"/>
                  <a:pt x="680" y="143"/>
                  <a:pt x="680" y="143"/>
                </a:cubicBezTo>
                <a:cubicBezTo>
                  <a:pt x="733" y="208"/>
                  <a:pt x="765" y="292"/>
                  <a:pt x="765" y="383"/>
                </a:cubicBezTo>
                <a:cubicBezTo>
                  <a:pt x="765" y="594"/>
                  <a:pt x="594" y="765"/>
                  <a:pt x="383" y="765"/>
                </a:cubicBezTo>
                <a:close/>
              </a:path>
            </a:pathLst>
          </a:cu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114" name="稻壳儿小白白(http://dwz.cn/Wu2UP)"/>
          <p:cNvSpPr>
            <a:spLocks/>
          </p:cNvSpPr>
          <p:nvPr/>
        </p:nvSpPr>
        <p:spPr bwMode="auto">
          <a:xfrm>
            <a:off x="1111251" y="2643189"/>
            <a:ext cx="2951163" cy="2947987"/>
          </a:xfrm>
          <a:custGeom>
            <a:avLst/>
            <a:gdLst>
              <a:gd name="T0" fmla="*/ 2147483646 w 1038"/>
              <a:gd name="T1" fmla="*/ 0 h 1037"/>
              <a:gd name="T2" fmla="*/ 2147483646 w 1038"/>
              <a:gd name="T3" fmla="*/ 549545145 h 1037"/>
              <a:gd name="T4" fmla="*/ 2147483646 w 1038"/>
              <a:gd name="T5" fmla="*/ 961703292 h 1037"/>
              <a:gd name="T6" fmla="*/ 2147483646 w 1038"/>
              <a:gd name="T7" fmla="*/ 501055449 h 1037"/>
              <a:gd name="T8" fmla="*/ 1584336690 w 1038"/>
              <a:gd name="T9" fmla="*/ 1583978716 h 1037"/>
              <a:gd name="T10" fmla="*/ 501168889 w 1038"/>
              <a:gd name="T11" fmla="*/ 2147483646 h 1037"/>
              <a:gd name="T12" fmla="*/ 1584336690 w 1038"/>
              <a:gd name="T13" fmla="*/ 2147483646 h 1037"/>
              <a:gd name="T14" fmla="*/ 2147483646 w 1038"/>
              <a:gd name="T15" fmla="*/ 2147483646 h 1037"/>
              <a:gd name="T16" fmla="*/ 2147483646 w 1038"/>
              <a:gd name="T17" fmla="*/ 2147483646 h 1037"/>
              <a:gd name="T18" fmla="*/ 2147483646 w 1038"/>
              <a:gd name="T19" fmla="*/ 2147483646 h 1037"/>
              <a:gd name="T20" fmla="*/ 2147483646 w 1038"/>
              <a:gd name="T21" fmla="*/ 1810263014 h 1037"/>
              <a:gd name="T22" fmla="*/ 2147483646 w 1038"/>
              <a:gd name="T23" fmla="*/ 1438512472 h 1037"/>
              <a:gd name="T24" fmla="*/ 2147483646 w 1038"/>
              <a:gd name="T25" fmla="*/ 2147483646 h 1037"/>
              <a:gd name="T26" fmla="*/ 2147483646 w 1038"/>
              <a:gd name="T27" fmla="*/ 2147483646 h 1037"/>
              <a:gd name="T28" fmla="*/ 0 w 1038"/>
              <a:gd name="T29" fmla="*/ 2147483646 h 1037"/>
              <a:gd name="T30" fmla="*/ 2147483646 w 1038"/>
              <a:gd name="T31" fmla="*/ 0 h 1037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</a:gdLst>
            <a:ahLst/>
            <a:cxnLst>
              <a:cxn ang="T32">
                <a:pos x="T0" y="T1"/>
              </a:cxn>
              <a:cxn ang="T33">
                <a:pos x="T2" y="T3"/>
              </a:cxn>
              <a:cxn ang="T34">
                <a:pos x="T4" y="T5"/>
              </a:cxn>
              <a:cxn ang="T35">
                <a:pos x="T6" y="T7"/>
              </a:cxn>
              <a:cxn ang="T36">
                <a:pos x="T8" y="T9"/>
              </a:cxn>
              <a:cxn ang="T37">
                <a:pos x="T10" y="T11"/>
              </a:cxn>
              <a:cxn ang="T38">
                <a:pos x="T12" y="T13"/>
              </a:cxn>
              <a:cxn ang="T39">
                <a:pos x="T14" y="T15"/>
              </a:cxn>
              <a:cxn ang="T40">
                <a:pos x="T16" y="T17"/>
              </a:cxn>
              <a:cxn ang="T41">
                <a:pos x="T18" y="T19"/>
              </a:cxn>
              <a:cxn ang="T42">
                <a:pos x="T20" y="T21"/>
              </a:cxn>
              <a:cxn ang="T43">
                <a:pos x="T22" y="T23"/>
              </a:cxn>
              <a:cxn ang="T44">
                <a:pos x="T24" y="T25"/>
              </a:cxn>
              <a:cxn ang="T45">
                <a:pos x="T26" y="T27"/>
              </a:cxn>
              <a:cxn ang="T46">
                <a:pos x="T28" y="T29"/>
              </a:cxn>
              <a:cxn ang="T47">
                <a:pos x="T30" y="T31"/>
              </a:cxn>
            </a:cxnLst>
            <a:rect l="0" t="0" r="r" b="b"/>
            <a:pathLst>
              <a:path w="1038" h="1037">
                <a:moveTo>
                  <a:pt x="519" y="0"/>
                </a:moveTo>
                <a:cubicBezTo>
                  <a:pt x="612" y="0"/>
                  <a:pt x="700" y="25"/>
                  <a:pt x="775" y="68"/>
                </a:cubicBezTo>
                <a:cubicBezTo>
                  <a:pt x="740" y="119"/>
                  <a:pt x="740" y="119"/>
                  <a:pt x="740" y="119"/>
                </a:cubicBezTo>
                <a:cubicBezTo>
                  <a:pt x="675" y="83"/>
                  <a:pt x="599" y="62"/>
                  <a:pt x="519" y="62"/>
                </a:cubicBezTo>
                <a:cubicBezTo>
                  <a:pt x="392" y="62"/>
                  <a:pt x="278" y="113"/>
                  <a:pt x="196" y="196"/>
                </a:cubicBezTo>
                <a:cubicBezTo>
                  <a:pt x="113" y="278"/>
                  <a:pt x="62" y="392"/>
                  <a:pt x="62" y="519"/>
                </a:cubicBezTo>
                <a:cubicBezTo>
                  <a:pt x="62" y="645"/>
                  <a:pt x="113" y="759"/>
                  <a:pt x="196" y="842"/>
                </a:cubicBezTo>
                <a:cubicBezTo>
                  <a:pt x="278" y="925"/>
                  <a:pt x="392" y="976"/>
                  <a:pt x="519" y="976"/>
                </a:cubicBezTo>
                <a:cubicBezTo>
                  <a:pt x="645" y="976"/>
                  <a:pt x="759" y="925"/>
                  <a:pt x="842" y="842"/>
                </a:cubicBezTo>
                <a:cubicBezTo>
                  <a:pt x="925" y="759"/>
                  <a:pt x="976" y="645"/>
                  <a:pt x="976" y="519"/>
                </a:cubicBezTo>
                <a:cubicBezTo>
                  <a:pt x="976" y="406"/>
                  <a:pt x="935" y="303"/>
                  <a:pt x="867" y="224"/>
                </a:cubicBezTo>
                <a:cubicBezTo>
                  <a:pt x="910" y="178"/>
                  <a:pt x="910" y="178"/>
                  <a:pt x="910" y="178"/>
                </a:cubicBezTo>
                <a:cubicBezTo>
                  <a:pt x="989" y="269"/>
                  <a:pt x="1037" y="388"/>
                  <a:pt x="1038" y="519"/>
                </a:cubicBezTo>
                <a:cubicBezTo>
                  <a:pt x="1037" y="805"/>
                  <a:pt x="805" y="1037"/>
                  <a:pt x="519" y="1037"/>
                </a:cubicBezTo>
                <a:cubicBezTo>
                  <a:pt x="232" y="1037"/>
                  <a:pt x="0" y="805"/>
                  <a:pt x="0" y="519"/>
                </a:cubicBezTo>
                <a:cubicBezTo>
                  <a:pt x="0" y="232"/>
                  <a:pt x="232" y="0"/>
                  <a:pt x="519" y="0"/>
                </a:cubicBezTo>
                <a:close/>
              </a:path>
            </a:pathLst>
          </a:cu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cxnSp>
        <p:nvCxnSpPr>
          <p:cNvPr id="47115" name="稻壳儿小白白(http://dwz.cn/Wu2UP)"/>
          <p:cNvCxnSpPr>
            <a:cxnSpLocks noChangeShapeType="1"/>
          </p:cNvCxnSpPr>
          <p:nvPr/>
        </p:nvCxnSpPr>
        <p:spPr bwMode="auto">
          <a:xfrm>
            <a:off x="5364163" y="3545826"/>
            <a:ext cx="425451" cy="0"/>
          </a:xfrm>
          <a:prstGeom prst="straightConnector1">
            <a:avLst/>
          </a:prstGeom>
          <a:noFill/>
          <a:ln w="9525">
            <a:solidFill>
              <a:srgbClr val="C1C7D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116" name="稻壳儿小白白(http://dwz.cn/Wu2UP)"/>
          <p:cNvCxnSpPr>
            <a:cxnSpLocks noChangeShapeType="1"/>
          </p:cNvCxnSpPr>
          <p:nvPr/>
        </p:nvCxnSpPr>
        <p:spPr bwMode="auto">
          <a:xfrm>
            <a:off x="5364167" y="5280025"/>
            <a:ext cx="425451" cy="0"/>
          </a:xfrm>
          <a:prstGeom prst="straightConnector1">
            <a:avLst/>
          </a:prstGeom>
          <a:noFill/>
          <a:ln w="9525">
            <a:solidFill>
              <a:srgbClr val="C1C7D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7135" name="稻壳儿小白白(http://dwz.cn/Wu2UP)"/>
          <p:cNvCxnSpPr>
            <a:cxnSpLocks noChangeShapeType="1"/>
          </p:cNvCxnSpPr>
          <p:nvPr/>
        </p:nvCxnSpPr>
        <p:spPr bwMode="auto">
          <a:xfrm>
            <a:off x="5364162" y="1806287"/>
            <a:ext cx="425451" cy="0"/>
          </a:xfrm>
          <a:prstGeom prst="straightConnector1">
            <a:avLst/>
          </a:prstGeom>
          <a:noFill/>
          <a:ln w="9525">
            <a:solidFill>
              <a:srgbClr val="C1C7D0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7119" name="稻壳儿小白白(http://dwz.cn/Wu2UP)"/>
          <p:cNvSpPr>
            <a:spLocks noEditPoints="1"/>
          </p:cNvSpPr>
          <p:nvPr/>
        </p:nvSpPr>
        <p:spPr bwMode="auto">
          <a:xfrm>
            <a:off x="6100765" y="4279902"/>
            <a:ext cx="522287" cy="411163"/>
          </a:xfrm>
          <a:custGeom>
            <a:avLst/>
            <a:gdLst>
              <a:gd name="T0" fmla="*/ 199176324 w 1152"/>
              <a:gd name="T1" fmla="*/ 106625253 h 908"/>
              <a:gd name="T2" fmla="*/ 235352406 w 1152"/>
              <a:gd name="T3" fmla="*/ 180852853 h 908"/>
              <a:gd name="T4" fmla="*/ 231858251 w 1152"/>
              <a:gd name="T5" fmla="*/ 186183935 h 908"/>
              <a:gd name="T6" fmla="*/ 4933164 w 1152"/>
              <a:gd name="T7" fmla="*/ 186183935 h 908"/>
              <a:gd name="T8" fmla="*/ 1439009 w 1152"/>
              <a:gd name="T9" fmla="*/ 180852853 h 908"/>
              <a:gd name="T10" fmla="*/ 37615092 w 1152"/>
              <a:gd name="T11" fmla="*/ 106625253 h 908"/>
              <a:gd name="T12" fmla="*/ 41109699 w 1152"/>
              <a:gd name="T13" fmla="*/ 104574871 h 908"/>
              <a:gd name="T14" fmla="*/ 72147239 w 1152"/>
              <a:gd name="T15" fmla="*/ 104574871 h 908"/>
              <a:gd name="T16" fmla="*/ 75025258 w 1152"/>
              <a:gd name="T17" fmla="*/ 105805191 h 908"/>
              <a:gd name="T18" fmla="*/ 81396978 w 1152"/>
              <a:gd name="T19" fmla="*/ 112981525 h 908"/>
              <a:gd name="T20" fmla="*/ 87563320 w 1152"/>
              <a:gd name="T21" fmla="*/ 119748054 h 908"/>
              <a:gd name="T22" fmla="*/ 50564817 w 1152"/>
              <a:gd name="T23" fmla="*/ 119748054 h 908"/>
              <a:gd name="T24" fmla="*/ 47276041 w 1152"/>
              <a:gd name="T25" fmla="*/ 121798888 h 908"/>
              <a:gd name="T26" fmla="*/ 23226810 w 1152"/>
              <a:gd name="T27" fmla="*/ 171010299 h 908"/>
              <a:gd name="T28" fmla="*/ 213564605 w 1152"/>
              <a:gd name="T29" fmla="*/ 171010299 h 908"/>
              <a:gd name="T30" fmla="*/ 189515374 w 1152"/>
              <a:gd name="T31" fmla="*/ 121798888 h 908"/>
              <a:gd name="T32" fmla="*/ 186226598 w 1152"/>
              <a:gd name="T33" fmla="*/ 119748054 h 908"/>
              <a:gd name="T34" fmla="*/ 149228096 w 1152"/>
              <a:gd name="T35" fmla="*/ 119748054 h 908"/>
              <a:gd name="T36" fmla="*/ 155394437 w 1152"/>
              <a:gd name="T37" fmla="*/ 112981525 h 908"/>
              <a:gd name="T38" fmla="*/ 161766157 w 1152"/>
              <a:gd name="T39" fmla="*/ 105805191 h 908"/>
              <a:gd name="T40" fmla="*/ 164644176 w 1152"/>
              <a:gd name="T41" fmla="*/ 104574871 h 908"/>
              <a:gd name="T42" fmla="*/ 195681716 w 1152"/>
              <a:gd name="T43" fmla="*/ 104574871 h 908"/>
              <a:gd name="T44" fmla="*/ 199176324 w 1152"/>
              <a:gd name="T45" fmla="*/ 106625253 h 908"/>
              <a:gd name="T46" fmla="*/ 171632485 w 1152"/>
              <a:gd name="T47" fmla="*/ 55978393 h 908"/>
              <a:gd name="T48" fmla="*/ 121890089 w 1152"/>
              <a:gd name="T49" fmla="*/ 142918538 h 908"/>
              <a:gd name="T50" fmla="*/ 114901327 w 1152"/>
              <a:gd name="T51" fmla="*/ 142918538 h 908"/>
              <a:gd name="T52" fmla="*/ 65980898 w 1152"/>
              <a:gd name="T53" fmla="*/ 67050814 h 908"/>
              <a:gd name="T54" fmla="*/ 113256939 w 1152"/>
              <a:gd name="T55" fmla="*/ 3075572 h 908"/>
              <a:gd name="T56" fmla="*/ 171632485 w 1152"/>
              <a:gd name="T57" fmla="*/ 55978393 h 908"/>
              <a:gd name="T58" fmla="*/ 146555908 w 1152"/>
              <a:gd name="T59" fmla="*/ 55978393 h 908"/>
              <a:gd name="T60" fmla="*/ 118395934 w 1152"/>
              <a:gd name="T61" fmla="*/ 27886632 h 908"/>
              <a:gd name="T62" fmla="*/ 90235507 w 1152"/>
              <a:gd name="T63" fmla="*/ 55978393 h 908"/>
              <a:gd name="T64" fmla="*/ 118395934 w 1152"/>
              <a:gd name="T65" fmla="*/ 84069702 h 908"/>
              <a:gd name="T66" fmla="*/ 146555908 w 1152"/>
              <a:gd name="T67" fmla="*/ 55978393 h 908"/>
              <a:gd name="T68" fmla="*/ 146555908 w 1152"/>
              <a:gd name="T69" fmla="*/ 55978393 h 908"/>
              <a:gd name="T70" fmla="*/ 146555908 w 1152"/>
              <a:gd name="T71" fmla="*/ 55978393 h 908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1152" h="908">
                <a:moveTo>
                  <a:pt x="969" y="520"/>
                </a:moveTo>
                <a:cubicBezTo>
                  <a:pt x="1145" y="882"/>
                  <a:pt x="1145" y="882"/>
                  <a:pt x="1145" y="882"/>
                </a:cubicBezTo>
                <a:cubicBezTo>
                  <a:pt x="1152" y="896"/>
                  <a:pt x="1145" y="908"/>
                  <a:pt x="1128" y="908"/>
                </a:cubicBezTo>
                <a:cubicBezTo>
                  <a:pt x="24" y="908"/>
                  <a:pt x="24" y="908"/>
                  <a:pt x="24" y="908"/>
                </a:cubicBezTo>
                <a:cubicBezTo>
                  <a:pt x="7" y="908"/>
                  <a:pt x="0" y="896"/>
                  <a:pt x="7" y="882"/>
                </a:cubicBezTo>
                <a:cubicBezTo>
                  <a:pt x="183" y="520"/>
                  <a:pt x="183" y="520"/>
                  <a:pt x="183" y="520"/>
                </a:cubicBezTo>
                <a:cubicBezTo>
                  <a:pt x="186" y="514"/>
                  <a:pt x="193" y="510"/>
                  <a:pt x="200" y="510"/>
                </a:cubicBezTo>
                <a:cubicBezTo>
                  <a:pt x="351" y="510"/>
                  <a:pt x="351" y="510"/>
                  <a:pt x="351" y="510"/>
                </a:cubicBezTo>
                <a:cubicBezTo>
                  <a:pt x="355" y="510"/>
                  <a:pt x="362" y="512"/>
                  <a:pt x="365" y="516"/>
                </a:cubicBezTo>
                <a:cubicBezTo>
                  <a:pt x="375" y="528"/>
                  <a:pt x="385" y="539"/>
                  <a:pt x="396" y="551"/>
                </a:cubicBezTo>
                <a:cubicBezTo>
                  <a:pt x="406" y="562"/>
                  <a:pt x="416" y="573"/>
                  <a:pt x="426" y="584"/>
                </a:cubicBezTo>
                <a:cubicBezTo>
                  <a:pt x="246" y="584"/>
                  <a:pt x="246" y="584"/>
                  <a:pt x="246" y="584"/>
                </a:cubicBezTo>
                <a:cubicBezTo>
                  <a:pt x="240" y="584"/>
                  <a:pt x="232" y="589"/>
                  <a:pt x="230" y="594"/>
                </a:cubicBezTo>
                <a:cubicBezTo>
                  <a:pt x="113" y="834"/>
                  <a:pt x="113" y="834"/>
                  <a:pt x="113" y="834"/>
                </a:cubicBezTo>
                <a:cubicBezTo>
                  <a:pt x="1039" y="834"/>
                  <a:pt x="1039" y="834"/>
                  <a:pt x="1039" y="834"/>
                </a:cubicBezTo>
                <a:cubicBezTo>
                  <a:pt x="922" y="594"/>
                  <a:pt x="922" y="594"/>
                  <a:pt x="922" y="594"/>
                </a:cubicBezTo>
                <a:cubicBezTo>
                  <a:pt x="920" y="589"/>
                  <a:pt x="912" y="584"/>
                  <a:pt x="906" y="584"/>
                </a:cubicBezTo>
                <a:cubicBezTo>
                  <a:pt x="726" y="584"/>
                  <a:pt x="726" y="584"/>
                  <a:pt x="726" y="584"/>
                </a:cubicBezTo>
                <a:cubicBezTo>
                  <a:pt x="736" y="573"/>
                  <a:pt x="746" y="562"/>
                  <a:pt x="756" y="551"/>
                </a:cubicBezTo>
                <a:cubicBezTo>
                  <a:pt x="766" y="539"/>
                  <a:pt x="777" y="528"/>
                  <a:pt x="787" y="516"/>
                </a:cubicBezTo>
                <a:cubicBezTo>
                  <a:pt x="790" y="512"/>
                  <a:pt x="796" y="510"/>
                  <a:pt x="801" y="510"/>
                </a:cubicBezTo>
                <a:cubicBezTo>
                  <a:pt x="952" y="510"/>
                  <a:pt x="952" y="510"/>
                  <a:pt x="952" y="510"/>
                </a:cubicBezTo>
                <a:cubicBezTo>
                  <a:pt x="959" y="510"/>
                  <a:pt x="966" y="514"/>
                  <a:pt x="969" y="520"/>
                </a:cubicBezTo>
                <a:close/>
                <a:moveTo>
                  <a:pt x="835" y="273"/>
                </a:moveTo>
                <a:cubicBezTo>
                  <a:pt x="835" y="470"/>
                  <a:pt x="670" y="508"/>
                  <a:pt x="593" y="697"/>
                </a:cubicBezTo>
                <a:cubicBezTo>
                  <a:pt x="587" y="713"/>
                  <a:pt x="565" y="713"/>
                  <a:pt x="559" y="697"/>
                </a:cubicBezTo>
                <a:cubicBezTo>
                  <a:pt x="489" y="526"/>
                  <a:pt x="348" y="479"/>
                  <a:pt x="321" y="327"/>
                </a:cubicBezTo>
                <a:cubicBezTo>
                  <a:pt x="295" y="176"/>
                  <a:pt x="399" y="29"/>
                  <a:pt x="551" y="15"/>
                </a:cubicBezTo>
                <a:cubicBezTo>
                  <a:pt x="705" y="0"/>
                  <a:pt x="835" y="121"/>
                  <a:pt x="835" y="273"/>
                </a:cubicBezTo>
                <a:close/>
                <a:moveTo>
                  <a:pt x="713" y="273"/>
                </a:moveTo>
                <a:cubicBezTo>
                  <a:pt x="713" y="197"/>
                  <a:pt x="651" y="136"/>
                  <a:pt x="576" y="136"/>
                </a:cubicBezTo>
                <a:cubicBezTo>
                  <a:pt x="500" y="136"/>
                  <a:pt x="439" y="197"/>
                  <a:pt x="439" y="273"/>
                </a:cubicBezTo>
                <a:cubicBezTo>
                  <a:pt x="439" y="348"/>
                  <a:pt x="500" y="410"/>
                  <a:pt x="576" y="410"/>
                </a:cubicBezTo>
                <a:cubicBezTo>
                  <a:pt x="651" y="410"/>
                  <a:pt x="713" y="348"/>
                  <a:pt x="713" y="273"/>
                </a:cubicBezTo>
                <a:close/>
                <a:moveTo>
                  <a:pt x="713" y="273"/>
                </a:moveTo>
                <a:cubicBezTo>
                  <a:pt x="713" y="273"/>
                  <a:pt x="713" y="273"/>
                  <a:pt x="713" y="273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120" name="稻壳儿小白白(http://dwz.cn/Wu2UP)"/>
          <p:cNvSpPr>
            <a:spLocks noChangeArrowheads="1"/>
          </p:cNvSpPr>
          <p:nvPr/>
        </p:nvSpPr>
        <p:spPr bwMode="auto">
          <a:xfrm>
            <a:off x="5934510" y="4829175"/>
            <a:ext cx="908051" cy="909638"/>
          </a:xfrm>
          <a:prstGeom prst="ellipse">
            <a:avLst/>
          </a:pr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en-US" altLang="zh-CN" sz="1200">
              <a:sym typeface="Arial" panose="020B0604020202020204" pitchFamily="34" charset="0"/>
            </a:endParaRPr>
          </a:p>
        </p:txBody>
      </p:sp>
      <p:sp>
        <p:nvSpPr>
          <p:cNvPr id="47121" name="稻壳儿小白白(http://dwz.cn/Wu2UP)"/>
          <p:cNvSpPr>
            <a:spLocks noEditPoints="1"/>
          </p:cNvSpPr>
          <p:nvPr/>
        </p:nvSpPr>
        <p:spPr bwMode="auto">
          <a:xfrm>
            <a:off x="6100765" y="5075237"/>
            <a:ext cx="458787" cy="417513"/>
          </a:xfrm>
          <a:custGeom>
            <a:avLst/>
            <a:gdLst>
              <a:gd name="T0" fmla="*/ 212670739 w 929"/>
              <a:gd name="T1" fmla="*/ 55974249 h 850"/>
              <a:gd name="T2" fmla="*/ 198524888 w 929"/>
              <a:gd name="T3" fmla="*/ 42704703 h 850"/>
              <a:gd name="T4" fmla="*/ 124870562 w 929"/>
              <a:gd name="T5" fmla="*/ 118463174 h 850"/>
              <a:gd name="T6" fmla="*/ 118042092 w 929"/>
              <a:gd name="T7" fmla="*/ 121599924 h 850"/>
              <a:gd name="T8" fmla="*/ 118042092 w 929"/>
              <a:gd name="T9" fmla="*/ 121599924 h 850"/>
              <a:gd name="T10" fmla="*/ 110969167 w 929"/>
              <a:gd name="T11" fmla="*/ 118463174 h 850"/>
              <a:gd name="T12" fmla="*/ 72435010 w 929"/>
              <a:gd name="T13" fmla="*/ 79136396 h 850"/>
              <a:gd name="T14" fmla="*/ 17803800 w 929"/>
              <a:gd name="T15" fmla="*/ 136075837 h 850"/>
              <a:gd name="T16" fmla="*/ 10730875 w 929"/>
              <a:gd name="T17" fmla="*/ 139212588 h 850"/>
              <a:gd name="T18" fmla="*/ 4145874 w 929"/>
              <a:gd name="T19" fmla="*/ 136558678 h 850"/>
              <a:gd name="T20" fmla="*/ 3658444 w 929"/>
              <a:gd name="T21" fmla="*/ 122806291 h 850"/>
              <a:gd name="T22" fmla="*/ 65362085 w 929"/>
              <a:gd name="T23" fmla="*/ 58628649 h 850"/>
              <a:gd name="T24" fmla="*/ 72435010 w 929"/>
              <a:gd name="T25" fmla="*/ 55733074 h 850"/>
              <a:gd name="T26" fmla="*/ 72435010 w 929"/>
              <a:gd name="T27" fmla="*/ 55733074 h 850"/>
              <a:gd name="T28" fmla="*/ 79507441 w 929"/>
              <a:gd name="T29" fmla="*/ 58628649 h 850"/>
              <a:gd name="T30" fmla="*/ 118042092 w 929"/>
              <a:gd name="T31" fmla="*/ 97955426 h 850"/>
              <a:gd name="T32" fmla="*/ 184623494 w 929"/>
              <a:gd name="T33" fmla="*/ 29434667 h 850"/>
              <a:gd name="T34" fmla="*/ 170477644 w 929"/>
              <a:gd name="T35" fmla="*/ 16165121 h 850"/>
              <a:gd name="T36" fmla="*/ 226572133 w 929"/>
              <a:gd name="T37" fmla="*/ 0 h 850"/>
              <a:gd name="T38" fmla="*/ 212670739 w 929"/>
              <a:gd name="T39" fmla="*/ 55974249 h 850"/>
              <a:gd name="T40" fmla="*/ 10730875 w 929"/>
              <a:gd name="T41" fmla="*/ 151999783 h 850"/>
              <a:gd name="T42" fmla="*/ 4389836 w 929"/>
              <a:gd name="T43" fmla="*/ 151034591 h 850"/>
              <a:gd name="T44" fmla="*/ 4389836 w 929"/>
              <a:gd name="T45" fmla="*/ 205078947 h 850"/>
              <a:gd name="T46" fmla="*/ 33656397 w 929"/>
              <a:gd name="T47" fmla="*/ 205078947 h 850"/>
              <a:gd name="T48" fmla="*/ 33656397 w 929"/>
              <a:gd name="T49" fmla="*/ 138488571 h 850"/>
              <a:gd name="T50" fmla="*/ 27315358 w 929"/>
              <a:gd name="T51" fmla="*/ 145002756 h 850"/>
              <a:gd name="T52" fmla="*/ 10730875 w 929"/>
              <a:gd name="T53" fmla="*/ 151999783 h 850"/>
              <a:gd name="T54" fmla="*/ 39997436 w 929"/>
              <a:gd name="T55" fmla="*/ 205078947 h 850"/>
              <a:gd name="T56" fmla="*/ 69264491 w 929"/>
              <a:gd name="T57" fmla="*/ 205078947 h 850"/>
              <a:gd name="T58" fmla="*/ 69264491 w 929"/>
              <a:gd name="T59" fmla="*/ 101333352 h 850"/>
              <a:gd name="T60" fmla="*/ 39997436 w 929"/>
              <a:gd name="T61" fmla="*/ 131733211 h 850"/>
              <a:gd name="T62" fmla="*/ 39997436 w 929"/>
              <a:gd name="T63" fmla="*/ 205078947 h 850"/>
              <a:gd name="T64" fmla="*/ 101701571 w 929"/>
              <a:gd name="T65" fmla="*/ 127390093 h 850"/>
              <a:gd name="T66" fmla="*/ 75848998 w 929"/>
              <a:gd name="T67" fmla="*/ 100850511 h 850"/>
              <a:gd name="T68" fmla="*/ 75848998 w 929"/>
              <a:gd name="T69" fmla="*/ 205078947 h 850"/>
              <a:gd name="T70" fmla="*/ 104872091 w 929"/>
              <a:gd name="T71" fmla="*/ 205078947 h 850"/>
              <a:gd name="T72" fmla="*/ 104872091 w 929"/>
              <a:gd name="T73" fmla="*/ 130285668 h 850"/>
              <a:gd name="T74" fmla="*/ 101701571 w 929"/>
              <a:gd name="T75" fmla="*/ 127390093 h 850"/>
              <a:gd name="T76" fmla="*/ 118042092 w 929"/>
              <a:gd name="T77" fmla="*/ 134387120 h 850"/>
              <a:gd name="T78" fmla="*/ 111457092 w 929"/>
              <a:gd name="T79" fmla="*/ 133421928 h 850"/>
              <a:gd name="T80" fmla="*/ 111457092 w 929"/>
              <a:gd name="T81" fmla="*/ 205078947 h 850"/>
              <a:gd name="T82" fmla="*/ 140723653 w 929"/>
              <a:gd name="T83" fmla="*/ 205078947 h 850"/>
              <a:gd name="T84" fmla="*/ 140723653 w 929"/>
              <a:gd name="T85" fmla="*/ 120875908 h 850"/>
              <a:gd name="T86" fmla="*/ 134382614 w 929"/>
              <a:gd name="T87" fmla="*/ 127390093 h 850"/>
              <a:gd name="T88" fmla="*/ 118042092 w 929"/>
              <a:gd name="T89" fmla="*/ 134387120 h 850"/>
              <a:gd name="T90" fmla="*/ 147064691 w 929"/>
              <a:gd name="T91" fmla="*/ 114120547 h 850"/>
              <a:gd name="T92" fmla="*/ 147064691 w 929"/>
              <a:gd name="T93" fmla="*/ 205078947 h 850"/>
              <a:gd name="T94" fmla="*/ 176331252 w 929"/>
              <a:gd name="T95" fmla="*/ 205078947 h 850"/>
              <a:gd name="T96" fmla="*/ 176331252 w 929"/>
              <a:gd name="T97" fmla="*/ 84203039 h 850"/>
              <a:gd name="T98" fmla="*/ 147064691 w 929"/>
              <a:gd name="T99" fmla="*/ 114120547 h 850"/>
              <a:gd name="T100" fmla="*/ 199012813 w 929"/>
              <a:gd name="T101" fmla="*/ 60799717 h 850"/>
              <a:gd name="T102" fmla="*/ 182916253 w 929"/>
              <a:gd name="T103" fmla="*/ 77447679 h 850"/>
              <a:gd name="T104" fmla="*/ 182916253 w 929"/>
              <a:gd name="T105" fmla="*/ 205078947 h 850"/>
              <a:gd name="T106" fmla="*/ 212182814 w 929"/>
              <a:gd name="T107" fmla="*/ 205078947 h 850"/>
              <a:gd name="T108" fmla="*/ 212182814 w 929"/>
              <a:gd name="T109" fmla="*/ 73345737 h 850"/>
              <a:gd name="T110" fmla="*/ 199012813 w 929"/>
              <a:gd name="T111" fmla="*/ 60799717 h 850"/>
              <a:gd name="T112" fmla="*/ 199012813 w 929"/>
              <a:gd name="T113" fmla="*/ 60799717 h 850"/>
              <a:gd name="T114" fmla="*/ 199012813 w 929"/>
              <a:gd name="T115" fmla="*/ 60799717 h 850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929" h="850">
                <a:moveTo>
                  <a:pt x="872" y="232"/>
                </a:moveTo>
                <a:cubicBezTo>
                  <a:pt x="814" y="177"/>
                  <a:pt x="814" y="177"/>
                  <a:pt x="814" y="177"/>
                </a:cubicBezTo>
                <a:cubicBezTo>
                  <a:pt x="512" y="491"/>
                  <a:pt x="512" y="491"/>
                  <a:pt x="512" y="491"/>
                </a:cubicBezTo>
                <a:cubicBezTo>
                  <a:pt x="505" y="499"/>
                  <a:pt x="494" y="504"/>
                  <a:pt x="484" y="504"/>
                </a:cubicBezTo>
                <a:cubicBezTo>
                  <a:pt x="484" y="504"/>
                  <a:pt x="484" y="504"/>
                  <a:pt x="484" y="504"/>
                </a:cubicBezTo>
                <a:cubicBezTo>
                  <a:pt x="473" y="504"/>
                  <a:pt x="462" y="499"/>
                  <a:pt x="455" y="491"/>
                </a:cubicBezTo>
                <a:cubicBezTo>
                  <a:pt x="297" y="328"/>
                  <a:pt x="297" y="328"/>
                  <a:pt x="297" y="328"/>
                </a:cubicBezTo>
                <a:cubicBezTo>
                  <a:pt x="73" y="564"/>
                  <a:pt x="73" y="564"/>
                  <a:pt x="73" y="564"/>
                </a:cubicBezTo>
                <a:cubicBezTo>
                  <a:pt x="65" y="573"/>
                  <a:pt x="55" y="577"/>
                  <a:pt x="44" y="577"/>
                </a:cubicBezTo>
                <a:cubicBezTo>
                  <a:pt x="34" y="577"/>
                  <a:pt x="25" y="573"/>
                  <a:pt x="17" y="566"/>
                </a:cubicBezTo>
                <a:cubicBezTo>
                  <a:pt x="1" y="551"/>
                  <a:pt x="0" y="525"/>
                  <a:pt x="15" y="509"/>
                </a:cubicBezTo>
                <a:cubicBezTo>
                  <a:pt x="268" y="243"/>
                  <a:pt x="268" y="243"/>
                  <a:pt x="268" y="243"/>
                </a:cubicBezTo>
                <a:cubicBezTo>
                  <a:pt x="276" y="235"/>
                  <a:pt x="286" y="231"/>
                  <a:pt x="297" y="231"/>
                </a:cubicBezTo>
                <a:cubicBezTo>
                  <a:pt x="297" y="231"/>
                  <a:pt x="297" y="231"/>
                  <a:pt x="297" y="231"/>
                </a:cubicBezTo>
                <a:cubicBezTo>
                  <a:pt x="308" y="231"/>
                  <a:pt x="318" y="235"/>
                  <a:pt x="326" y="243"/>
                </a:cubicBezTo>
                <a:cubicBezTo>
                  <a:pt x="484" y="406"/>
                  <a:pt x="484" y="406"/>
                  <a:pt x="484" y="406"/>
                </a:cubicBezTo>
                <a:cubicBezTo>
                  <a:pt x="757" y="122"/>
                  <a:pt x="757" y="122"/>
                  <a:pt x="757" y="122"/>
                </a:cubicBezTo>
                <a:cubicBezTo>
                  <a:pt x="699" y="67"/>
                  <a:pt x="699" y="67"/>
                  <a:pt x="699" y="67"/>
                </a:cubicBezTo>
                <a:cubicBezTo>
                  <a:pt x="929" y="0"/>
                  <a:pt x="929" y="0"/>
                  <a:pt x="929" y="0"/>
                </a:cubicBezTo>
                <a:lnTo>
                  <a:pt x="872" y="232"/>
                </a:lnTo>
                <a:close/>
                <a:moveTo>
                  <a:pt x="44" y="630"/>
                </a:moveTo>
                <a:cubicBezTo>
                  <a:pt x="35" y="630"/>
                  <a:pt x="26" y="629"/>
                  <a:pt x="18" y="626"/>
                </a:cubicBezTo>
                <a:cubicBezTo>
                  <a:pt x="18" y="850"/>
                  <a:pt x="18" y="850"/>
                  <a:pt x="18" y="850"/>
                </a:cubicBezTo>
                <a:cubicBezTo>
                  <a:pt x="138" y="850"/>
                  <a:pt x="138" y="850"/>
                  <a:pt x="138" y="850"/>
                </a:cubicBezTo>
                <a:cubicBezTo>
                  <a:pt x="138" y="574"/>
                  <a:pt x="138" y="574"/>
                  <a:pt x="138" y="574"/>
                </a:cubicBezTo>
                <a:cubicBezTo>
                  <a:pt x="112" y="601"/>
                  <a:pt x="112" y="601"/>
                  <a:pt x="112" y="601"/>
                </a:cubicBezTo>
                <a:cubicBezTo>
                  <a:pt x="94" y="619"/>
                  <a:pt x="70" y="630"/>
                  <a:pt x="44" y="630"/>
                </a:cubicBezTo>
                <a:close/>
                <a:moveTo>
                  <a:pt x="164" y="850"/>
                </a:moveTo>
                <a:cubicBezTo>
                  <a:pt x="284" y="850"/>
                  <a:pt x="284" y="850"/>
                  <a:pt x="284" y="850"/>
                </a:cubicBezTo>
                <a:cubicBezTo>
                  <a:pt x="284" y="420"/>
                  <a:pt x="284" y="420"/>
                  <a:pt x="284" y="420"/>
                </a:cubicBezTo>
                <a:cubicBezTo>
                  <a:pt x="164" y="546"/>
                  <a:pt x="164" y="546"/>
                  <a:pt x="164" y="546"/>
                </a:cubicBezTo>
                <a:lnTo>
                  <a:pt x="164" y="850"/>
                </a:lnTo>
                <a:close/>
                <a:moveTo>
                  <a:pt x="417" y="528"/>
                </a:moveTo>
                <a:cubicBezTo>
                  <a:pt x="311" y="418"/>
                  <a:pt x="311" y="418"/>
                  <a:pt x="311" y="418"/>
                </a:cubicBezTo>
                <a:cubicBezTo>
                  <a:pt x="311" y="850"/>
                  <a:pt x="311" y="850"/>
                  <a:pt x="311" y="850"/>
                </a:cubicBezTo>
                <a:cubicBezTo>
                  <a:pt x="430" y="850"/>
                  <a:pt x="430" y="850"/>
                  <a:pt x="430" y="850"/>
                </a:cubicBezTo>
                <a:cubicBezTo>
                  <a:pt x="430" y="540"/>
                  <a:pt x="430" y="540"/>
                  <a:pt x="430" y="540"/>
                </a:cubicBezTo>
                <a:cubicBezTo>
                  <a:pt x="425" y="537"/>
                  <a:pt x="421" y="533"/>
                  <a:pt x="417" y="528"/>
                </a:cubicBezTo>
                <a:close/>
                <a:moveTo>
                  <a:pt x="484" y="557"/>
                </a:moveTo>
                <a:cubicBezTo>
                  <a:pt x="474" y="557"/>
                  <a:pt x="466" y="555"/>
                  <a:pt x="457" y="553"/>
                </a:cubicBezTo>
                <a:cubicBezTo>
                  <a:pt x="457" y="850"/>
                  <a:pt x="457" y="850"/>
                  <a:pt x="457" y="850"/>
                </a:cubicBezTo>
                <a:cubicBezTo>
                  <a:pt x="577" y="850"/>
                  <a:pt x="577" y="850"/>
                  <a:pt x="577" y="850"/>
                </a:cubicBezTo>
                <a:cubicBezTo>
                  <a:pt x="577" y="501"/>
                  <a:pt x="577" y="501"/>
                  <a:pt x="577" y="501"/>
                </a:cubicBezTo>
                <a:cubicBezTo>
                  <a:pt x="551" y="528"/>
                  <a:pt x="551" y="528"/>
                  <a:pt x="551" y="528"/>
                </a:cubicBezTo>
                <a:cubicBezTo>
                  <a:pt x="533" y="546"/>
                  <a:pt x="509" y="557"/>
                  <a:pt x="484" y="557"/>
                </a:cubicBezTo>
                <a:close/>
                <a:moveTo>
                  <a:pt x="603" y="473"/>
                </a:moveTo>
                <a:cubicBezTo>
                  <a:pt x="603" y="850"/>
                  <a:pt x="603" y="850"/>
                  <a:pt x="603" y="850"/>
                </a:cubicBezTo>
                <a:cubicBezTo>
                  <a:pt x="723" y="850"/>
                  <a:pt x="723" y="850"/>
                  <a:pt x="723" y="850"/>
                </a:cubicBezTo>
                <a:cubicBezTo>
                  <a:pt x="723" y="349"/>
                  <a:pt x="723" y="349"/>
                  <a:pt x="723" y="349"/>
                </a:cubicBezTo>
                <a:lnTo>
                  <a:pt x="603" y="473"/>
                </a:lnTo>
                <a:close/>
                <a:moveTo>
                  <a:pt x="816" y="252"/>
                </a:moveTo>
                <a:cubicBezTo>
                  <a:pt x="750" y="321"/>
                  <a:pt x="750" y="321"/>
                  <a:pt x="750" y="321"/>
                </a:cubicBezTo>
                <a:cubicBezTo>
                  <a:pt x="750" y="850"/>
                  <a:pt x="750" y="850"/>
                  <a:pt x="750" y="850"/>
                </a:cubicBezTo>
                <a:cubicBezTo>
                  <a:pt x="870" y="850"/>
                  <a:pt x="870" y="850"/>
                  <a:pt x="870" y="850"/>
                </a:cubicBezTo>
                <a:cubicBezTo>
                  <a:pt x="870" y="304"/>
                  <a:pt x="870" y="304"/>
                  <a:pt x="870" y="304"/>
                </a:cubicBezTo>
                <a:lnTo>
                  <a:pt x="816" y="252"/>
                </a:lnTo>
                <a:close/>
                <a:moveTo>
                  <a:pt x="816" y="252"/>
                </a:moveTo>
                <a:cubicBezTo>
                  <a:pt x="816" y="252"/>
                  <a:pt x="816" y="252"/>
                  <a:pt x="816" y="252"/>
                </a:cubicBez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122" name="稻壳儿小白白(http://dwz.cn/Wu2UP)"/>
          <p:cNvSpPr>
            <a:spLocks noChangeArrowheads="1"/>
          </p:cNvSpPr>
          <p:nvPr/>
        </p:nvSpPr>
        <p:spPr bwMode="auto">
          <a:xfrm>
            <a:off x="5907882" y="1392041"/>
            <a:ext cx="908051" cy="908050"/>
          </a:xfrm>
          <a:prstGeom prst="ellipse">
            <a:avLst/>
          </a:pr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en-US" altLang="zh-CN" sz="1200">
              <a:sym typeface="Arial" panose="020B0604020202020204" pitchFamily="34" charset="0"/>
            </a:endParaRPr>
          </a:p>
        </p:txBody>
      </p:sp>
      <p:sp>
        <p:nvSpPr>
          <p:cNvPr id="47123" name="稻壳儿小白白(http://dwz.cn/Wu2UP)"/>
          <p:cNvSpPr>
            <a:spLocks/>
          </p:cNvSpPr>
          <p:nvPr/>
        </p:nvSpPr>
        <p:spPr bwMode="auto">
          <a:xfrm>
            <a:off x="6110362" y="1664895"/>
            <a:ext cx="452437" cy="412750"/>
          </a:xfrm>
          <a:custGeom>
            <a:avLst/>
            <a:gdLst>
              <a:gd name="T0" fmla="*/ 1885692782 w 84"/>
              <a:gd name="T1" fmla="*/ 943834339 h 76"/>
              <a:gd name="T2" fmla="*/ 2147483646 w 84"/>
              <a:gd name="T3" fmla="*/ 884849105 h 76"/>
              <a:gd name="T4" fmla="*/ 2147483646 w 84"/>
              <a:gd name="T5" fmla="*/ 294947891 h 76"/>
              <a:gd name="T6" fmla="*/ 2146786634 w 84"/>
              <a:gd name="T7" fmla="*/ 29495332 h 76"/>
              <a:gd name="T8" fmla="*/ 1566573885 w 84"/>
              <a:gd name="T9" fmla="*/ 147476661 h 76"/>
              <a:gd name="T10" fmla="*/ 1450534567 w 84"/>
              <a:gd name="T11" fmla="*/ 442424553 h 76"/>
              <a:gd name="T12" fmla="*/ 1595589101 w 84"/>
              <a:gd name="T13" fmla="*/ 619391115 h 76"/>
              <a:gd name="T14" fmla="*/ 319118897 w 84"/>
              <a:gd name="T15" fmla="*/ 1769692780 h 76"/>
              <a:gd name="T16" fmla="*/ 261093852 w 84"/>
              <a:gd name="T17" fmla="*/ 973329671 h 76"/>
              <a:gd name="T18" fmla="*/ 377138556 w 84"/>
              <a:gd name="T19" fmla="*/ 855353773 h 76"/>
              <a:gd name="T20" fmla="*/ 812296772 w 84"/>
              <a:gd name="T21" fmla="*/ 825858441 h 76"/>
              <a:gd name="T22" fmla="*/ 870321817 w 84"/>
              <a:gd name="T23" fmla="*/ 265452559 h 76"/>
              <a:gd name="T24" fmla="*/ 319118897 w 84"/>
              <a:gd name="T25" fmla="*/ 235957227 h 76"/>
              <a:gd name="T26" fmla="*/ 203074193 w 84"/>
              <a:gd name="T27" fmla="*/ 678381780 h 76"/>
              <a:gd name="T28" fmla="*/ 116044704 w 84"/>
              <a:gd name="T29" fmla="*/ 796363109 h 76"/>
              <a:gd name="T30" fmla="*/ 0 w 84"/>
              <a:gd name="T31" fmla="*/ 1032320336 h 76"/>
              <a:gd name="T32" fmla="*/ 87029489 w 84"/>
              <a:gd name="T33" fmla="*/ 1946664773 h 76"/>
              <a:gd name="T34" fmla="*/ 1218445158 w 84"/>
              <a:gd name="T35" fmla="*/ 2147483646 h 76"/>
              <a:gd name="T36" fmla="*/ 1479544396 w 84"/>
              <a:gd name="T37" fmla="*/ 2147483646 h 76"/>
              <a:gd name="T38" fmla="*/ 1653608760 w 84"/>
              <a:gd name="T39" fmla="*/ 2005655438 h 76"/>
              <a:gd name="T40" fmla="*/ 1682618589 w 84"/>
              <a:gd name="T41" fmla="*/ 2064640671 h 76"/>
              <a:gd name="T42" fmla="*/ 2001737486 w 84"/>
              <a:gd name="T43" fmla="*/ 2094136003 h 76"/>
              <a:gd name="T44" fmla="*/ 2147483646 w 84"/>
              <a:gd name="T45" fmla="*/ 1858178776 h 76"/>
              <a:gd name="T46" fmla="*/ 2147483646 w 84"/>
              <a:gd name="T47" fmla="*/ 1563230885 h 76"/>
              <a:gd name="T48" fmla="*/ 2001737486 w 84"/>
              <a:gd name="T49" fmla="*/ 1268282993 h 76"/>
              <a:gd name="T50" fmla="*/ 1682618589 w 84"/>
              <a:gd name="T51" fmla="*/ 1238787661 h 76"/>
              <a:gd name="T52" fmla="*/ 1450534567 w 84"/>
              <a:gd name="T53" fmla="*/ 1474744888 h 76"/>
              <a:gd name="T54" fmla="*/ 1421524737 w 84"/>
              <a:gd name="T55" fmla="*/ 1769692780 h 76"/>
              <a:gd name="T56" fmla="*/ 1479544396 w 84"/>
              <a:gd name="T57" fmla="*/ 1828683444 h 76"/>
              <a:gd name="T58" fmla="*/ 1305480033 w 84"/>
              <a:gd name="T59" fmla="*/ 1976160105 h 76"/>
              <a:gd name="T60" fmla="*/ 638232409 w 84"/>
              <a:gd name="T61" fmla="*/ 1828683444 h 76"/>
              <a:gd name="T62" fmla="*/ 1769648078 w 84"/>
              <a:gd name="T63" fmla="*/ 796363109 h 76"/>
              <a:gd name="T64" fmla="*/ 1885692782 w 84"/>
              <a:gd name="T65" fmla="*/ 943834339 h 7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84" h="76">
                <a:moveTo>
                  <a:pt x="65" y="32"/>
                </a:moveTo>
                <a:cubicBezTo>
                  <a:pt x="69" y="36"/>
                  <a:pt x="75" y="34"/>
                  <a:pt x="76" y="30"/>
                </a:cubicBezTo>
                <a:cubicBezTo>
                  <a:pt x="82" y="10"/>
                  <a:pt x="82" y="10"/>
                  <a:pt x="82" y="10"/>
                </a:cubicBezTo>
                <a:cubicBezTo>
                  <a:pt x="84" y="5"/>
                  <a:pt x="79" y="0"/>
                  <a:pt x="74" y="1"/>
                </a:cubicBezTo>
                <a:cubicBezTo>
                  <a:pt x="54" y="5"/>
                  <a:pt x="54" y="5"/>
                  <a:pt x="54" y="5"/>
                </a:cubicBezTo>
                <a:cubicBezTo>
                  <a:pt x="49" y="6"/>
                  <a:pt x="47" y="11"/>
                  <a:pt x="50" y="15"/>
                </a:cubicBezTo>
                <a:cubicBezTo>
                  <a:pt x="55" y="21"/>
                  <a:pt x="55" y="21"/>
                  <a:pt x="55" y="21"/>
                </a:cubicBezTo>
                <a:cubicBezTo>
                  <a:pt x="11" y="60"/>
                  <a:pt x="11" y="60"/>
                  <a:pt x="11" y="60"/>
                </a:cubicBezTo>
                <a:cubicBezTo>
                  <a:pt x="9" y="33"/>
                  <a:pt x="9" y="33"/>
                  <a:pt x="9" y="33"/>
                </a:cubicBezTo>
                <a:cubicBezTo>
                  <a:pt x="13" y="29"/>
                  <a:pt x="13" y="29"/>
                  <a:pt x="13" y="29"/>
                </a:cubicBezTo>
                <a:cubicBezTo>
                  <a:pt x="18" y="32"/>
                  <a:pt x="24" y="32"/>
                  <a:pt x="28" y="28"/>
                </a:cubicBezTo>
                <a:cubicBezTo>
                  <a:pt x="34" y="23"/>
                  <a:pt x="34" y="15"/>
                  <a:pt x="30" y="9"/>
                </a:cubicBezTo>
                <a:cubicBezTo>
                  <a:pt x="25" y="3"/>
                  <a:pt x="16" y="3"/>
                  <a:pt x="11" y="8"/>
                </a:cubicBezTo>
                <a:cubicBezTo>
                  <a:pt x="6" y="12"/>
                  <a:pt x="5" y="18"/>
                  <a:pt x="7" y="23"/>
                </a:cubicBezTo>
                <a:cubicBezTo>
                  <a:pt x="4" y="27"/>
                  <a:pt x="4" y="27"/>
                  <a:pt x="4" y="27"/>
                </a:cubicBezTo>
                <a:cubicBezTo>
                  <a:pt x="1" y="29"/>
                  <a:pt x="0" y="32"/>
                  <a:pt x="0" y="35"/>
                </a:cubicBezTo>
                <a:cubicBezTo>
                  <a:pt x="3" y="66"/>
                  <a:pt x="3" y="66"/>
                  <a:pt x="3" y="66"/>
                </a:cubicBezTo>
                <a:cubicBezTo>
                  <a:pt x="42" y="75"/>
                  <a:pt x="42" y="75"/>
                  <a:pt x="42" y="75"/>
                </a:cubicBezTo>
                <a:cubicBezTo>
                  <a:pt x="46" y="76"/>
                  <a:pt x="49" y="75"/>
                  <a:pt x="51" y="73"/>
                </a:cubicBezTo>
                <a:cubicBezTo>
                  <a:pt x="57" y="68"/>
                  <a:pt x="57" y="68"/>
                  <a:pt x="57" y="68"/>
                </a:cubicBezTo>
                <a:cubicBezTo>
                  <a:pt x="58" y="70"/>
                  <a:pt x="58" y="70"/>
                  <a:pt x="58" y="70"/>
                </a:cubicBezTo>
                <a:cubicBezTo>
                  <a:pt x="61" y="73"/>
                  <a:pt x="66" y="73"/>
                  <a:pt x="69" y="71"/>
                </a:cubicBezTo>
                <a:cubicBezTo>
                  <a:pt x="77" y="63"/>
                  <a:pt x="77" y="63"/>
                  <a:pt x="77" y="63"/>
                </a:cubicBezTo>
                <a:cubicBezTo>
                  <a:pt x="80" y="60"/>
                  <a:pt x="80" y="56"/>
                  <a:pt x="78" y="53"/>
                </a:cubicBezTo>
                <a:cubicBezTo>
                  <a:pt x="69" y="43"/>
                  <a:pt x="69" y="43"/>
                  <a:pt x="69" y="43"/>
                </a:cubicBezTo>
                <a:cubicBezTo>
                  <a:pt x="66" y="40"/>
                  <a:pt x="61" y="39"/>
                  <a:pt x="58" y="42"/>
                </a:cubicBezTo>
                <a:cubicBezTo>
                  <a:pt x="50" y="50"/>
                  <a:pt x="50" y="50"/>
                  <a:pt x="50" y="50"/>
                </a:cubicBezTo>
                <a:cubicBezTo>
                  <a:pt x="47" y="52"/>
                  <a:pt x="47" y="57"/>
                  <a:pt x="49" y="60"/>
                </a:cubicBezTo>
                <a:cubicBezTo>
                  <a:pt x="51" y="62"/>
                  <a:pt x="51" y="62"/>
                  <a:pt x="51" y="62"/>
                </a:cubicBezTo>
                <a:cubicBezTo>
                  <a:pt x="45" y="67"/>
                  <a:pt x="45" y="67"/>
                  <a:pt x="45" y="67"/>
                </a:cubicBezTo>
                <a:cubicBezTo>
                  <a:pt x="22" y="62"/>
                  <a:pt x="22" y="62"/>
                  <a:pt x="22" y="62"/>
                </a:cubicBezTo>
                <a:cubicBezTo>
                  <a:pt x="61" y="27"/>
                  <a:pt x="61" y="27"/>
                  <a:pt x="61" y="27"/>
                </a:cubicBezTo>
                <a:lnTo>
                  <a:pt x="65" y="32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47125" name="稻壳儿小白白(http://dwz.cn/Wu2UP)"/>
          <p:cNvSpPr txBox="1">
            <a:spLocks noChangeArrowheads="1"/>
          </p:cNvSpPr>
          <p:nvPr/>
        </p:nvSpPr>
        <p:spPr bwMode="auto">
          <a:xfrm>
            <a:off x="6951663" y="1664894"/>
            <a:ext cx="2151063" cy="362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dirty="0" smtClean="0">
                <a:solidFill>
                  <a:srgbClr val="445469"/>
                </a:solidFill>
                <a:sym typeface="Arial" panose="020B0604020202020204" pitchFamily="34" charset="0"/>
              </a:rPr>
              <a:t>因子的选取</a:t>
            </a:r>
            <a:endParaRPr lang="en-US" altLang="zh-CN" sz="1600" b="1" dirty="0">
              <a:solidFill>
                <a:srgbClr val="445469"/>
              </a:solidFill>
              <a:sym typeface="Arial" panose="020B0604020202020204" pitchFamily="34" charset="0"/>
            </a:endParaRPr>
          </a:p>
        </p:txBody>
      </p:sp>
      <p:sp>
        <p:nvSpPr>
          <p:cNvPr id="47127" name="稻壳儿小白白(http://dwz.cn/Wu2UP)"/>
          <p:cNvSpPr txBox="1">
            <a:spLocks noChangeArrowheads="1"/>
          </p:cNvSpPr>
          <p:nvPr/>
        </p:nvSpPr>
        <p:spPr bwMode="auto">
          <a:xfrm>
            <a:off x="6951663" y="3322421"/>
            <a:ext cx="3595110" cy="392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zh-CN" altLang="en-US" sz="1600" b="1" dirty="0" smtClean="0">
                <a:solidFill>
                  <a:srgbClr val="445469"/>
                </a:solidFill>
                <a:sym typeface="Arial" panose="020B0604020202020204" pitchFamily="34" charset="0"/>
              </a:rPr>
              <a:t>基于</a:t>
            </a:r>
            <a:r>
              <a:rPr lang="en-US" altLang="zh-CN" sz="1600" b="1" dirty="0" smtClean="0">
                <a:solidFill>
                  <a:srgbClr val="445469"/>
                </a:solidFill>
                <a:sym typeface="Arial" panose="020B0604020202020204" pitchFamily="34" charset="0"/>
              </a:rPr>
              <a:t>K-Means</a:t>
            </a:r>
            <a:r>
              <a:rPr lang="zh-CN" altLang="en-US" sz="1600" b="1" dirty="0" smtClean="0">
                <a:solidFill>
                  <a:srgbClr val="445469"/>
                </a:solidFill>
                <a:sym typeface="Arial" panose="020B0604020202020204" pitchFamily="34" charset="0"/>
              </a:rPr>
              <a:t>聚类法的策略回测分析</a:t>
            </a:r>
            <a:endParaRPr lang="en-US" altLang="zh-CN" sz="1600" b="1" dirty="0">
              <a:solidFill>
                <a:srgbClr val="445469"/>
              </a:solidFill>
              <a:sym typeface="Arial" panose="020B0604020202020204" pitchFamily="34" charset="0"/>
            </a:endParaRPr>
          </a:p>
        </p:txBody>
      </p:sp>
      <p:sp>
        <p:nvSpPr>
          <p:cNvPr id="47129" name="稻壳儿小白白(http://dwz.cn/Wu2UP)"/>
          <p:cNvSpPr txBox="1">
            <a:spLocks noChangeArrowheads="1"/>
          </p:cNvSpPr>
          <p:nvPr/>
        </p:nvSpPr>
        <p:spPr bwMode="auto">
          <a:xfrm>
            <a:off x="6951662" y="5091113"/>
            <a:ext cx="3428855" cy="385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20000"/>
              </a:spcBef>
            </a:pPr>
            <a:r>
              <a:rPr lang="en-US" altLang="zh-CN" sz="1600" b="1" dirty="0" smtClean="0">
                <a:solidFill>
                  <a:srgbClr val="445469"/>
                </a:solidFill>
                <a:sym typeface="Arial" panose="020B0604020202020204" pitchFamily="34" charset="0"/>
              </a:rPr>
              <a:t>K-Means</a:t>
            </a:r>
            <a:r>
              <a:rPr lang="zh-CN" altLang="en-US" sz="1600" b="1" dirty="0" smtClean="0">
                <a:solidFill>
                  <a:srgbClr val="445469"/>
                </a:solidFill>
                <a:sym typeface="Arial" panose="020B0604020202020204" pitchFamily="34" charset="0"/>
              </a:rPr>
              <a:t>聚类具体结果与分析</a:t>
            </a:r>
            <a:endParaRPr lang="en-US" altLang="zh-CN" sz="1600" b="1" dirty="0">
              <a:solidFill>
                <a:srgbClr val="445469"/>
              </a:solidFill>
              <a:sym typeface="Arial" panose="020B0604020202020204" pitchFamily="34" charset="0"/>
            </a:endParaRPr>
          </a:p>
        </p:txBody>
      </p:sp>
      <p:pic>
        <p:nvPicPr>
          <p:cNvPr id="47132" name="图片 46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7133" name="文本框 47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聚类分析</a:t>
            </a:r>
            <a:endParaRPr lang="en-US" altLang="zh-CN" sz="2400" b="1" dirty="0" smtClean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47134" name="文本框 48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867182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稻壳儿小白白(http://dwz.cn/Wu2UP)"/>
          <p:cNvSpPr>
            <a:spLocks noChangeShapeType="1"/>
          </p:cNvSpPr>
          <p:nvPr/>
        </p:nvSpPr>
        <p:spPr bwMode="auto">
          <a:xfrm flipV="1">
            <a:off x="1151297" y="4824125"/>
            <a:ext cx="9166225" cy="0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67" name="稻壳儿小白白(http://dwz.cn/Wu2UP)"/>
          <p:cNvSpPr>
            <a:spLocks noChangeShapeType="1"/>
          </p:cNvSpPr>
          <p:nvPr/>
        </p:nvSpPr>
        <p:spPr bwMode="auto">
          <a:xfrm flipV="1">
            <a:off x="1947069" y="1468366"/>
            <a:ext cx="0" cy="4021137"/>
          </a:xfrm>
          <a:prstGeom prst="line">
            <a:avLst/>
          </a:prstGeom>
          <a:noFill/>
          <a:ln w="12700">
            <a:solidFill>
              <a:srgbClr val="ADBACA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0" tIns="0" rIns="0" bIns="0" anchor="ctr"/>
          <a:lstStyle/>
          <a:p>
            <a:endParaRPr lang="zh-CN" altLang="en-US"/>
          </a:p>
        </p:txBody>
      </p:sp>
      <p:sp>
        <p:nvSpPr>
          <p:cNvPr id="11272" name="稻壳儿小白白(http://dwz.cn/Wu2UP)"/>
          <p:cNvSpPr>
            <a:spLocks/>
          </p:cNvSpPr>
          <p:nvPr/>
        </p:nvSpPr>
        <p:spPr bwMode="auto">
          <a:xfrm>
            <a:off x="1778002" y="4627563"/>
            <a:ext cx="347663" cy="349250"/>
          </a:xfrm>
          <a:custGeom>
            <a:avLst/>
            <a:gdLst>
              <a:gd name="T0" fmla="*/ 139895728 w 288"/>
              <a:gd name="T1" fmla="*/ 0 h 288"/>
              <a:gd name="T2" fmla="*/ 209843592 w 288"/>
              <a:gd name="T3" fmla="*/ 58823159 h 288"/>
              <a:gd name="T4" fmla="*/ 279790249 w 288"/>
              <a:gd name="T5" fmla="*/ 0 h 288"/>
              <a:gd name="T6" fmla="*/ 419685978 w 288"/>
              <a:gd name="T7" fmla="*/ 52940479 h 288"/>
              <a:gd name="T8" fmla="*/ 419685978 w 288"/>
              <a:gd name="T9" fmla="*/ 158822650 h 288"/>
              <a:gd name="T10" fmla="*/ 326422964 w 288"/>
              <a:gd name="T11" fmla="*/ 132352411 h 288"/>
              <a:gd name="T12" fmla="*/ 326422964 w 288"/>
              <a:gd name="T13" fmla="*/ 423526259 h 288"/>
              <a:gd name="T14" fmla="*/ 93263014 w 288"/>
              <a:gd name="T15" fmla="*/ 423526259 h 288"/>
              <a:gd name="T16" fmla="*/ 93263014 w 288"/>
              <a:gd name="T17" fmla="*/ 132352411 h 288"/>
              <a:gd name="T18" fmla="*/ 0 w 288"/>
              <a:gd name="T19" fmla="*/ 158822650 h 288"/>
              <a:gd name="T20" fmla="*/ 0 w 288"/>
              <a:gd name="T21" fmla="*/ 52940479 h 288"/>
              <a:gd name="T22" fmla="*/ 139895728 w 288"/>
              <a:gd name="T23" fmla="*/ 0 h 288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288" h="288">
                <a:moveTo>
                  <a:pt x="96" y="0"/>
                </a:moveTo>
                <a:cubicBezTo>
                  <a:pt x="96" y="0"/>
                  <a:pt x="109" y="40"/>
                  <a:pt x="144" y="40"/>
                </a:cubicBezTo>
                <a:cubicBezTo>
                  <a:pt x="179" y="40"/>
                  <a:pt x="192" y="0"/>
                  <a:pt x="192" y="0"/>
                </a:cubicBezTo>
                <a:cubicBezTo>
                  <a:pt x="288" y="36"/>
                  <a:pt x="288" y="36"/>
                  <a:pt x="288" y="36"/>
                </a:cubicBezTo>
                <a:cubicBezTo>
                  <a:pt x="288" y="108"/>
                  <a:pt x="288" y="108"/>
                  <a:pt x="288" y="108"/>
                </a:cubicBezTo>
                <a:cubicBezTo>
                  <a:pt x="224" y="90"/>
                  <a:pt x="224" y="90"/>
                  <a:pt x="224" y="90"/>
                </a:cubicBezTo>
                <a:cubicBezTo>
                  <a:pt x="224" y="288"/>
                  <a:pt x="224" y="288"/>
                  <a:pt x="224" y="288"/>
                </a:cubicBezTo>
                <a:cubicBezTo>
                  <a:pt x="64" y="288"/>
                  <a:pt x="64" y="288"/>
                  <a:pt x="64" y="288"/>
                </a:cubicBezTo>
                <a:cubicBezTo>
                  <a:pt x="64" y="90"/>
                  <a:pt x="64" y="90"/>
                  <a:pt x="64" y="9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36"/>
                  <a:pt x="0" y="36"/>
                  <a:pt x="0" y="36"/>
                </a:cubicBezTo>
                <a:lnTo>
                  <a:pt x="9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3" name="稻壳儿小白白(http://dwz.cn/Wu2UP)"/>
          <p:cNvSpPr>
            <a:spLocks noEditPoints="1"/>
          </p:cNvSpPr>
          <p:nvPr/>
        </p:nvSpPr>
        <p:spPr bwMode="auto">
          <a:xfrm>
            <a:off x="6545264" y="2286002"/>
            <a:ext cx="365125" cy="341313"/>
          </a:xfrm>
          <a:custGeom>
            <a:avLst/>
            <a:gdLst>
              <a:gd name="T0" fmla="*/ 391410361 w 301"/>
              <a:gd name="T1" fmla="*/ 281260067 h 282"/>
              <a:gd name="T2" fmla="*/ 344322579 w 301"/>
              <a:gd name="T3" fmla="*/ 101078272 h 282"/>
              <a:gd name="T4" fmla="*/ 119188445 w 301"/>
              <a:gd name="T5" fmla="*/ 52736489 h 282"/>
              <a:gd name="T6" fmla="*/ 47086569 w 301"/>
              <a:gd name="T7" fmla="*/ 4394707 h 282"/>
              <a:gd name="T8" fmla="*/ 17657008 w 301"/>
              <a:gd name="T9" fmla="*/ 19043329 h 282"/>
              <a:gd name="T10" fmla="*/ 89758885 w 301"/>
              <a:gd name="T11" fmla="*/ 83499442 h 282"/>
              <a:gd name="T12" fmla="*/ 194233157 w 301"/>
              <a:gd name="T13" fmla="*/ 364759509 h 282"/>
              <a:gd name="T14" fmla="*/ 442911181 w 301"/>
              <a:gd name="T15" fmla="*/ 380873839 h 282"/>
              <a:gd name="T16" fmla="*/ 391410361 w 301"/>
              <a:gd name="T17" fmla="*/ 281260067 h 282"/>
              <a:gd name="T18" fmla="*/ 356095131 w 301"/>
              <a:gd name="T19" fmla="*/ 339856973 h 282"/>
              <a:gd name="T20" fmla="*/ 353152297 w 301"/>
              <a:gd name="T21" fmla="*/ 341321472 h 282"/>
              <a:gd name="T22" fmla="*/ 350208249 w 301"/>
              <a:gd name="T23" fmla="*/ 339856973 h 282"/>
              <a:gd name="T24" fmla="*/ 233962638 w 301"/>
              <a:gd name="T25" fmla="*/ 202156543 h 282"/>
              <a:gd name="T26" fmla="*/ 155975092 w 301"/>
              <a:gd name="T27" fmla="*/ 109867686 h 282"/>
              <a:gd name="T28" fmla="*/ 155975092 w 301"/>
              <a:gd name="T29" fmla="*/ 104007270 h 282"/>
              <a:gd name="T30" fmla="*/ 160389344 w 301"/>
              <a:gd name="T31" fmla="*/ 104007270 h 282"/>
              <a:gd name="T32" fmla="*/ 261920781 w 301"/>
              <a:gd name="T33" fmla="*/ 178717296 h 282"/>
              <a:gd name="T34" fmla="*/ 357566549 w 301"/>
              <a:gd name="T35" fmla="*/ 335462266 h 282"/>
              <a:gd name="T36" fmla="*/ 356095131 w 301"/>
              <a:gd name="T37" fmla="*/ 339856973 h 28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301" h="282">
                <a:moveTo>
                  <a:pt x="266" y="192"/>
                </a:moveTo>
                <a:cubicBezTo>
                  <a:pt x="268" y="152"/>
                  <a:pt x="252" y="95"/>
                  <a:pt x="234" y="69"/>
                </a:cubicBezTo>
                <a:cubicBezTo>
                  <a:pt x="197" y="16"/>
                  <a:pt x="116" y="0"/>
                  <a:pt x="81" y="36"/>
                </a:cubicBezTo>
                <a:cubicBezTo>
                  <a:pt x="74" y="43"/>
                  <a:pt x="32" y="3"/>
                  <a:pt x="32" y="3"/>
                </a:cubicBezTo>
                <a:cubicBezTo>
                  <a:pt x="12" y="13"/>
                  <a:pt x="12" y="13"/>
                  <a:pt x="12" y="13"/>
                </a:cubicBezTo>
                <a:cubicBezTo>
                  <a:pt x="61" y="57"/>
                  <a:pt x="61" y="57"/>
                  <a:pt x="61" y="57"/>
                </a:cubicBezTo>
                <a:cubicBezTo>
                  <a:pt x="61" y="57"/>
                  <a:pt x="0" y="152"/>
                  <a:pt x="132" y="249"/>
                </a:cubicBezTo>
                <a:cubicBezTo>
                  <a:pt x="177" y="282"/>
                  <a:pt x="241" y="269"/>
                  <a:pt x="301" y="260"/>
                </a:cubicBezTo>
                <a:cubicBezTo>
                  <a:pt x="301" y="260"/>
                  <a:pt x="265" y="248"/>
                  <a:pt x="266" y="192"/>
                </a:cubicBezTo>
                <a:close/>
                <a:moveTo>
                  <a:pt x="242" y="232"/>
                </a:moveTo>
                <a:cubicBezTo>
                  <a:pt x="241" y="233"/>
                  <a:pt x="241" y="233"/>
                  <a:pt x="240" y="233"/>
                </a:cubicBezTo>
                <a:cubicBezTo>
                  <a:pt x="240" y="233"/>
                  <a:pt x="239" y="232"/>
                  <a:pt x="238" y="232"/>
                </a:cubicBezTo>
                <a:cubicBezTo>
                  <a:pt x="238" y="232"/>
                  <a:pt x="198" y="182"/>
                  <a:pt x="159" y="138"/>
                </a:cubicBezTo>
                <a:cubicBezTo>
                  <a:pt x="115" y="89"/>
                  <a:pt x="106" y="75"/>
                  <a:pt x="106" y="75"/>
                </a:cubicBezTo>
                <a:cubicBezTo>
                  <a:pt x="105" y="74"/>
                  <a:pt x="105" y="72"/>
                  <a:pt x="106" y="71"/>
                </a:cubicBezTo>
                <a:cubicBezTo>
                  <a:pt x="107" y="71"/>
                  <a:pt x="108" y="70"/>
                  <a:pt x="109" y="71"/>
                </a:cubicBezTo>
                <a:cubicBezTo>
                  <a:pt x="109" y="71"/>
                  <a:pt x="144" y="87"/>
                  <a:pt x="178" y="122"/>
                </a:cubicBezTo>
                <a:cubicBezTo>
                  <a:pt x="210" y="156"/>
                  <a:pt x="243" y="229"/>
                  <a:pt x="243" y="229"/>
                </a:cubicBezTo>
                <a:cubicBezTo>
                  <a:pt x="243" y="230"/>
                  <a:pt x="243" y="232"/>
                  <a:pt x="242" y="23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1274" name="稻壳儿小白白(http://dwz.cn/Wu2UP)"/>
          <p:cNvSpPr>
            <a:spLocks noEditPoints="1"/>
          </p:cNvSpPr>
          <p:nvPr/>
        </p:nvSpPr>
        <p:spPr bwMode="auto">
          <a:xfrm>
            <a:off x="6596065" y="4541838"/>
            <a:ext cx="327025" cy="349250"/>
          </a:xfrm>
          <a:custGeom>
            <a:avLst/>
            <a:gdLst>
              <a:gd name="T0" fmla="*/ 370963058 w 269"/>
              <a:gd name="T1" fmla="*/ 282350435 h 288"/>
              <a:gd name="T2" fmla="*/ 345838055 w 269"/>
              <a:gd name="T3" fmla="*/ 307350914 h 288"/>
              <a:gd name="T4" fmla="*/ 345838055 w 269"/>
              <a:gd name="T5" fmla="*/ 310291648 h 288"/>
              <a:gd name="T6" fmla="*/ 297066349 w 269"/>
              <a:gd name="T7" fmla="*/ 342644567 h 288"/>
              <a:gd name="T8" fmla="*/ 236470683 w 269"/>
              <a:gd name="T9" fmla="*/ 352938953 h 288"/>
              <a:gd name="T10" fmla="*/ 218735960 w 269"/>
              <a:gd name="T11" fmla="*/ 274997995 h 288"/>
              <a:gd name="T12" fmla="*/ 215779362 w 269"/>
              <a:gd name="T13" fmla="*/ 177940450 h 288"/>
              <a:gd name="T14" fmla="*/ 285242389 w 269"/>
              <a:gd name="T15" fmla="*/ 177940450 h 288"/>
              <a:gd name="T16" fmla="*/ 311845691 w 269"/>
              <a:gd name="T17" fmla="*/ 172057770 h 288"/>
              <a:gd name="T18" fmla="*/ 328103332 w 269"/>
              <a:gd name="T19" fmla="*/ 180881183 h 288"/>
              <a:gd name="T20" fmla="*/ 348794653 w 269"/>
              <a:gd name="T21" fmla="*/ 160292411 h 288"/>
              <a:gd name="T22" fmla="*/ 328103332 w 269"/>
              <a:gd name="T23" fmla="*/ 139704851 h 288"/>
              <a:gd name="T24" fmla="*/ 310367392 w 269"/>
              <a:gd name="T25" fmla="*/ 148528264 h 288"/>
              <a:gd name="T26" fmla="*/ 214301063 w 269"/>
              <a:gd name="T27" fmla="*/ 148528264 h 288"/>
              <a:gd name="T28" fmla="*/ 212823980 w 269"/>
              <a:gd name="T29" fmla="*/ 99999491 h 288"/>
              <a:gd name="T30" fmla="*/ 249771726 w 269"/>
              <a:gd name="T31" fmla="*/ 51470719 h 288"/>
              <a:gd name="T32" fmla="*/ 198044638 w 269"/>
              <a:gd name="T33" fmla="*/ 0 h 288"/>
              <a:gd name="T34" fmla="*/ 146316334 w 269"/>
              <a:gd name="T35" fmla="*/ 51470719 h 288"/>
              <a:gd name="T36" fmla="*/ 183265296 w 269"/>
              <a:gd name="T37" fmla="*/ 99999491 h 288"/>
              <a:gd name="T38" fmla="*/ 181786997 w 269"/>
              <a:gd name="T39" fmla="*/ 148528264 h 288"/>
              <a:gd name="T40" fmla="*/ 85720668 w 269"/>
              <a:gd name="T41" fmla="*/ 148528264 h 288"/>
              <a:gd name="T42" fmla="*/ 67984729 w 269"/>
              <a:gd name="T43" fmla="*/ 139704851 h 288"/>
              <a:gd name="T44" fmla="*/ 47294623 w 269"/>
              <a:gd name="T45" fmla="*/ 160292411 h 288"/>
              <a:gd name="T46" fmla="*/ 67984729 w 269"/>
              <a:gd name="T47" fmla="*/ 180881183 h 288"/>
              <a:gd name="T48" fmla="*/ 84242369 w 269"/>
              <a:gd name="T49" fmla="*/ 172057770 h 288"/>
              <a:gd name="T50" fmla="*/ 112323970 w 269"/>
              <a:gd name="T51" fmla="*/ 177940450 h 288"/>
              <a:gd name="T52" fmla="*/ 180308699 w 269"/>
              <a:gd name="T53" fmla="*/ 177940450 h 288"/>
              <a:gd name="T54" fmla="*/ 177353316 w 269"/>
              <a:gd name="T55" fmla="*/ 274997995 h 288"/>
              <a:gd name="T56" fmla="*/ 161095676 w 269"/>
              <a:gd name="T57" fmla="*/ 351467980 h 288"/>
              <a:gd name="T58" fmla="*/ 87198967 w 269"/>
              <a:gd name="T59" fmla="*/ 333821154 h 288"/>
              <a:gd name="T60" fmla="*/ 50250005 w 269"/>
              <a:gd name="T61" fmla="*/ 311762621 h 288"/>
              <a:gd name="T62" fmla="*/ 51728304 w 269"/>
              <a:gd name="T63" fmla="*/ 307350914 h 288"/>
              <a:gd name="T64" fmla="*/ 25125003 w 269"/>
              <a:gd name="T65" fmla="*/ 282350435 h 288"/>
              <a:gd name="T66" fmla="*/ 0 w 269"/>
              <a:gd name="T67" fmla="*/ 307350914 h 288"/>
              <a:gd name="T68" fmla="*/ 25125003 w 269"/>
              <a:gd name="T69" fmla="*/ 333821154 h 288"/>
              <a:gd name="T70" fmla="*/ 31036982 w 269"/>
              <a:gd name="T71" fmla="*/ 332350181 h 288"/>
              <a:gd name="T72" fmla="*/ 70941327 w 269"/>
              <a:gd name="T73" fmla="*/ 363232127 h 288"/>
              <a:gd name="T74" fmla="*/ 150750015 w 269"/>
              <a:gd name="T75" fmla="*/ 401467726 h 288"/>
              <a:gd name="T76" fmla="*/ 199521721 w 269"/>
              <a:gd name="T77" fmla="*/ 423526259 h 288"/>
              <a:gd name="T78" fmla="*/ 245338045 w 269"/>
              <a:gd name="T79" fmla="*/ 401467726 h 288"/>
              <a:gd name="T80" fmla="*/ 325146734 w 269"/>
              <a:gd name="T81" fmla="*/ 363232127 h 288"/>
              <a:gd name="T82" fmla="*/ 365051078 w 269"/>
              <a:gd name="T83" fmla="*/ 332350181 h 288"/>
              <a:gd name="T84" fmla="*/ 370963058 w 269"/>
              <a:gd name="T85" fmla="*/ 333821154 h 288"/>
              <a:gd name="T86" fmla="*/ 397566359 w 269"/>
              <a:gd name="T87" fmla="*/ 307350914 h 288"/>
              <a:gd name="T88" fmla="*/ 370963058 w 269"/>
              <a:gd name="T89" fmla="*/ 282350435 h 288"/>
              <a:gd name="T90" fmla="*/ 169963038 w 269"/>
              <a:gd name="T91" fmla="*/ 51470719 h 288"/>
              <a:gd name="T92" fmla="*/ 198044638 w 269"/>
              <a:gd name="T93" fmla="*/ 23529506 h 288"/>
              <a:gd name="T94" fmla="*/ 224646724 w 269"/>
              <a:gd name="T95" fmla="*/ 51470719 h 288"/>
              <a:gd name="T96" fmla="*/ 198044638 w 269"/>
              <a:gd name="T97" fmla="*/ 77940958 h 288"/>
              <a:gd name="T98" fmla="*/ 169963038 w 269"/>
              <a:gd name="T99" fmla="*/ 51470719 h 288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69" h="288">
                <a:moveTo>
                  <a:pt x="251" y="192"/>
                </a:moveTo>
                <a:cubicBezTo>
                  <a:pt x="241" y="192"/>
                  <a:pt x="234" y="200"/>
                  <a:pt x="234" y="209"/>
                </a:cubicBezTo>
                <a:cubicBezTo>
                  <a:pt x="234" y="210"/>
                  <a:pt x="234" y="211"/>
                  <a:pt x="234" y="211"/>
                </a:cubicBezTo>
                <a:cubicBezTo>
                  <a:pt x="226" y="217"/>
                  <a:pt x="215" y="224"/>
                  <a:pt x="201" y="233"/>
                </a:cubicBezTo>
                <a:cubicBezTo>
                  <a:pt x="189" y="240"/>
                  <a:pt x="174" y="241"/>
                  <a:pt x="160" y="240"/>
                </a:cubicBezTo>
                <a:cubicBezTo>
                  <a:pt x="148" y="187"/>
                  <a:pt x="148" y="187"/>
                  <a:pt x="148" y="187"/>
                </a:cubicBezTo>
                <a:cubicBezTo>
                  <a:pt x="148" y="187"/>
                  <a:pt x="147" y="153"/>
                  <a:pt x="146" y="121"/>
                </a:cubicBezTo>
                <a:cubicBezTo>
                  <a:pt x="193" y="121"/>
                  <a:pt x="193" y="121"/>
                  <a:pt x="193" y="121"/>
                </a:cubicBezTo>
                <a:cubicBezTo>
                  <a:pt x="211" y="117"/>
                  <a:pt x="211" y="117"/>
                  <a:pt x="211" y="117"/>
                </a:cubicBezTo>
                <a:cubicBezTo>
                  <a:pt x="213" y="120"/>
                  <a:pt x="217" y="123"/>
                  <a:pt x="222" y="123"/>
                </a:cubicBezTo>
                <a:cubicBezTo>
                  <a:pt x="230" y="123"/>
                  <a:pt x="236" y="116"/>
                  <a:pt x="236" y="109"/>
                </a:cubicBezTo>
                <a:cubicBezTo>
                  <a:pt x="236" y="101"/>
                  <a:pt x="230" y="95"/>
                  <a:pt x="222" y="95"/>
                </a:cubicBezTo>
                <a:cubicBezTo>
                  <a:pt x="217" y="95"/>
                  <a:pt x="213" y="97"/>
                  <a:pt x="210" y="101"/>
                </a:cubicBezTo>
                <a:cubicBezTo>
                  <a:pt x="145" y="101"/>
                  <a:pt x="145" y="101"/>
                  <a:pt x="145" y="101"/>
                </a:cubicBezTo>
                <a:cubicBezTo>
                  <a:pt x="145" y="87"/>
                  <a:pt x="144" y="75"/>
                  <a:pt x="144" y="68"/>
                </a:cubicBezTo>
                <a:cubicBezTo>
                  <a:pt x="158" y="63"/>
                  <a:pt x="169" y="50"/>
                  <a:pt x="169" y="35"/>
                </a:cubicBezTo>
                <a:cubicBezTo>
                  <a:pt x="169" y="16"/>
                  <a:pt x="153" y="0"/>
                  <a:pt x="134" y="0"/>
                </a:cubicBezTo>
                <a:cubicBezTo>
                  <a:pt x="115" y="0"/>
                  <a:pt x="99" y="16"/>
                  <a:pt x="99" y="35"/>
                </a:cubicBezTo>
                <a:cubicBezTo>
                  <a:pt x="99" y="50"/>
                  <a:pt x="110" y="64"/>
                  <a:pt x="124" y="68"/>
                </a:cubicBezTo>
                <a:cubicBezTo>
                  <a:pt x="124" y="75"/>
                  <a:pt x="124" y="87"/>
                  <a:pt x="123" y="101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55" y="97"/>
                  <a:pt x="51" y="95"/>
                  <a:pt x="46" y="95"/>
                </a:cubicBezTo>
                <a:cubicBezTo>
                  <a:pt x="38" y="95"/>
                  <a:pt x="32" y="101"/>
                  <a:pt x="32" y="109"/>
                </a:cubicBezTo>
                <a:cubicBezTo>
                  <a:pt x="32" y="116"/>
                  <a:pt x="38" y="123"/>
                  <a:pt x="46" y="123"/>
                </a:cubicBezTo>
                <a:cubicBezTo>
                  <a:pt x="51" y="123"/>
                  <a:pt x="55" y="120"/>
                  <a:pt x="57" y="117"/>
                </a:cubicBezTo>
                <a:cubicBezTo>
                  <a:pt x="76" y="121"/>
                  <a:pt x="76" y="121"/>
                  <a:pt x="76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1" y="153"/>
                  <a:pt x="120" y="187"/>
                  <a:pt x="120" y="187"/>
                </a:cubicBezTo>
                <a:cubicBezTo>
                  <a:pt x="109" y="239"/>
                  <a:pt x="109" y="239"/>
                  <a:pt x="109" y="239"/>
                </a:cubicBezTo>
                <a:cubicBezTo>
                  <a:pt x="91" y="239"/>
                  <a:pt x="73" y="237"/>
                  <a:pt x="59" y="227"/>
                </a:cubicBezTo>
                <a:cubicBezTo>
                  <a:pt x="49" y="221"/>
                  <a:pt x="41" y="217"/>
                  <a:pt x="34" y="212"/>
                </a:cubicBezTo>
                <a:cubicBezTo>
                  <a:pt x="35" y="211"/>
                  <a:pt x="35" y="210"/>
                  <a:pt x="35" y="209"/>
                </a:cubicBezTo>
                <a:cubicBezTo>
                  <a:pt x="35" y="200"/>
                  <a:pt x="27" y="192"/>
                  <a:pt x="17" y="192"/>
                </a:cubicBezTo>
                <a:cubicBezTo>
                  <a:pt x="8" y="192"/>
                  <a:pt x="0" y="200"/>
                  <a:pt x="0" y="209"/>
                </a:cubicBezTo>
                <a:cubicBezTo>
                  <a:pt x="0" y="219"/>
                  <a:pt x="8" y="227"/>
                  <a:pt x="17" y="227"/>
                </a:cubicBezTo>
                <a:cubicBezTo>
                  <a:pt x="19" y="227"/>
                  <a:pt x="20" y="227"/>
                  <a:pt x="21" y="226"/>
                </a:cubicBezTo>
                <a:cubicBezTo>
                  <a:pt x="28" y="232"/>
                  <a:pt x="37" y="239"/>
                  <a:pt x="48" y="247"/>
                </a:cubicBezTo>
                <a:cubicBezTo>
                  <a:pt x="64" y="257"/>
                  <a:pt x="82" y="267"/>
                  <a:pt x="102" y="273"/>
                </a:cubicBezTo>
                <a:cubicBezTo>
                  <a:pt x="105" y="274"/>
                  <a:pt x="128" y="288"/>
                  <a:pt x="135" y="288"/>
                </a:cubicBezTo>
                <a:cubicBezTo>
                  <a:pt x="141" y="288"/>
                  <a:pt x="161" y="276"/>
                  <a:pt x="166" y="273"/>
                </a:cubicBezTo>
                <a:cubicBezTo>
                  <a:pt x="186" y="267"/>
                  <a:pt x="205" y="257"/>
                  <a:pt x="220" y="247"/>
                </a:cubicBezTo>
                <a:cubicBezTo>
                  <a:pt x="231" y="239"/>
                  <a:pt x="241" y="232"/>
                  <a:pt x="247" y="226"/>
                </a:cubicBezTo>
                <a:cubicBezTo>
                  <a:pt x="248" y="227"/>
                  <a:pt x="250" y="227"/>
                  <a:pt x="251" y="227"/>
                </a:cubicBezTo>
                <a:cubicBezTo>
                  <a:pt x="261" y="227"/>
                  <a:pt x="269" y="219"/>
                  <a:pt x="269" y="209"/>
                </a:cubicBezTo>
                <a:cubicBezTo>
                  <a:pt x="269" y="200"/>
                  <a:pt x="261" y="192"/>
                  <a:pt x="251" y="192"/>
                </a:cubicBezTo>
                <a:close/>
                <a:moveTo>
                  <a:pt x="115" y="35"/>
                </a:moveTo>
                <a:cubicBezTo>
                  <a:pt x="115" y="25"/>
                  <a:pt x="124" y="16"/>
                  <a:pt x="134" y="16"/>
                </a:cubicBezTo>
                <a:cubicBezTo>
                  <a:pt x="144" y="16"/>
                  <a:pt x="152" y="25"/>
                  <a:pt x="152" y="35"/>
                </a:cubicBezTo>
                <a:cubicBezTo>
                  <a:pt x="152" y="45"/>
                  <a:pt x="144" y="53"/>
                  <a:pt x="134" y="53"/>
                </a:cubicBezTo>
                <a:cubicBezTo>
                  <a:pt x="124" y="53"/>
                  <a:pt x="115" y="45"/>
                  <a:pt x="115" y="3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pic>
        <p:nvPicPr>
          <p:cNvPr id="11275" name="稻壳儿小白白(http://dwz.cn/Wu2UP)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773238" y="2322513"/>
            <a:ext cx="347663" cy="347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76" name="稻壳儿小白白(http://dwz.cn/Wu2UP)"/>
          <p:cNvSpPr>
            <a:spLocks noChangeArrowheads="1"/>
          </p:cNvSpPr>
          <p:nvPr/>
        </p:nvSpPr>
        <p:spPr bwMode="auto">
          <a:xfrm>
            <a:off x="2365520" y="1951444"/>
            <a:ext cx="7236544" cy="3323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 defTabSz="1216025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defTabSz="1216025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r>
              <a:rPr lang="zh-CN" altLang="zh-CN" sz="2400" b="1" dirty="0"/>
              <a:t>因子的</a:t>
            </a:r>
            <a:r>
              <a:rPr lang="zh-CN" altLang="zh-CN" sz="2400" b="1" dirty="0" smtClean="0"/>
              <a:t>选取</a:t>
            </a:r>
            <a:endParaRPr lang="en-US" altLang="zh-CN" sz="2400" b="1" dirty="0" smtClean="0"/>
          </a:p>
          <a:p>
            <a:endParaRPr lang="zh-CN" altLang="zh-CN" sz="2400" dirty="0"/>
          </a:p>
          <a:p>
            <a:r>
              <a:rPr lang="zh-CN" altLang="zh-CN" sz="2400" dirty="0"/>
              <a:t>基于文献中有效因子的检验，我们选择</a:t>
            </a:r>
            <a:r>
              <a:rPr lang="en-US" altLang="zh-CN" sz="2400" dirty="0"/>
              <a:t>ma5</a:t>
            </a:r>
            <a:r>
              <a:rPr lang="zh-CN" altLang="zh-CN" sz="2400" dirty="0"/>
              <a:t>、</a:t>
            </a:r>
            <a:r>
              <a:rPr lang="en-US" altLang="zh-CN" sz="2400" dirty="0"/>
              <a:t>ma10</a:t>
            </a:r>
            <a:r>
              <a:rPr lang="zh-CN" altLang="zh-CN" sz="2400" dirty="0"/>
              <a:t>、</a:t>
            </a:r>
            <a:r>
              <a:rPr lang="en-US" altLang="zh-CN" sz="2400" dirty="0"/>
              <a:t>turnover</a:t>
            </a:r>
            <a:r>
              <a:rPr lang="zh-CN" altLang="zh-CN" sz="2400" dirty="0"/>
              <a:t>、成交量、波动率、</a:t>
            </a:r>
            <a:r>
              <a:rPr lang="en-US" altLang="zh-CN" sz="2400" dirty="0"/>
              <a:t>v_ma10</a:t>
            </a:r>
            <a:r>
              <a:rPr lang="zh-CN" altLang="zh-CN" sz="2400" dirty="0"/>
              <a:t>作为多因子模型中有效的因子</a:t>
            </a:r>
            <a:r>
              <a:rPr lang="zh-CN" altLang="zh-CN" sz="2400" dirty="0" smtClean="0"/>
              <a:t>。</a:t>
            </a:r>
            <a:endParaRPr lang="en-US" altLang="zh-CN" sz="2400" dirty="0" smtClean="0"/>
          </a:p>
          <a:p>
            <a:endParaRPr lang="en-US" altLang="zh-CN" sz="2400" dirty="0" smtClean="0"/>
          </a:p>
          <a:p>
            <a:r>
              <a:rPr lang="zh-CN" altLang="en-US" sz="2400" dirty="0" smtClean="0"/>
              <a:t>刘</a:t>
            </a:r>
            <a:r>
              <a:rPr lang="zh-CN" altLang="en-US" sz="2400" dirty="0"/>
              <a:t>毅</a:t>
            </a:r>
            <a:r>
              <a:rPr lang="en-US" altLang="zh-CN" sz="2400" dirty="0"/>
              <a:t>.</a:t>
            </a:r>
            <a:r>
              <a:rPr lang="zh-CN" altLang="en-US" sz="2400" dirty="0"/>
              <a:t>因子选股模型在中国市场的实证研究</a:t>
            </a:r>
            <a:r>
              <a:rPr lang="en-US" altLang="zh-CN" sz="2400" dirty="0"/>
              <a:t>[D].</a:t>
            </a:r>
            <a:r>
              <a:rPr lang="zh-CN" altLang="en-US" sz="2400" dirty="0"/>
              <a:t>复旦大 </a:t>
            </a:r>
          </a:p>
          <a:p>
            <a:r>
              <a:rPr lang="zh-CN" altLang="en-US" sz="2400" dirty="0"/>
              <a:t>学，</a:t>
            </a:r>
            <a:r>
              <a:rPr lang="en-US" altLang="zh-CN" sz="2400"/>
              <a:t>2012 </a:t>
            </a:r>
            <a:endParaRPr lang="zh-CN" altLang="en-US" sz="2400" dirty="0"/>
          </a:p>
          <a:p>
            <a:endParaRPr lang="zh-CN" altLang="zh-CN" sz="2400" dirty="0"/>
          </a:p>
        </p:txBody>
      </p:sp>
      <p:pic>
        <p:nvPicPr>
          <p:cNvPr id="11284" name="图片 41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1939" y="160338"/>
            <a:ext cx="725487" cy="665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285" name="文本框 42"/>
          <p:cNvSpPr txBox="1">
            <a:spLocks noChangeArrowheads="1"/>
          </p:cNvSpPr>
          <p:nvPr/>
        </p:nvSpPr>
        <p:spPr bwMode="auto">
          <a:xfrm>
            <a:off x="987426" y="266702"/>
            <a:ext cx="225742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2400" b="1" dirty="0" smtClean="0">
                <a:solidFill>
                  <a:srgbClr val="117A68"/>
                </a:solidFill>
                <a:latin typeface="微软雅黑" panose="020B0503020204020204" pitchFamily="34" charset="-122"/>
              </a:rPr>
              <a:t>聚类分析</a:t>
            </a:r>
            <a:endParaRPr lang="en-US" altLang="zh-CN" sz="2400" b="1" dirty="0" smtClean="0">
              <a:solidFill>
                <a:srgbClr val="117A68"/>
              </a:solidFill>
              <a:latin typeface="微软雅黑" panose="020B0503020204020204" pitchFamily="34" charset="-122"/>
            </a:endParaRPr>
          </a:p>
        </p:txBody>
      </p:sp>
      <p:sp>
        <p:nvSpPr>
          <p:cNvPr id="11286" name="文本框 43"/>
          <p:cNvSpPr txBox="1">
            <a:spLocks noChangeArrowheads="1"/>
          </p:cNvSpPr>
          <p:nvPr/>
        </p:nvSpPr>
        <p:spPr bwMode="auto">
          <a:xfrm>
            <a:off x="261938" y="177800"/>
            <a:ext cx="6270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/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325228" y="6545427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www.1ppt.com/moban/     </a:t>
            </a:r>
            <a:r>
              <a:rPr lang="zh-CN" altLang="en-US" sz="100" dirty="0">
                <a:solidFill>
                  <a:schemeClr val="bg1"/>
                </a:solidFill>
              </a:rPr>
              <a:t>行业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www.1ppt.com/hangye/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节日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模板：</a:t>
            </a:r>
            <a:r>
              <a:rPr lang="en-US" altLang="zh-CN" sz="100" dirty="0">
                <a:solidFill>
                  <a:schemeClr val="bg1"/>
                </a:solidFill>
              </a:rPr>
              <a:t>www.1ppt.com/jieri/           PPT</a:t>
            </a:r>
            <a:r>
              <a:rPr lang="zh-CN" altLang="en-US" sz="100" dirty="0">
                <a:solidFill>
                  <a:schemeClr val="bg1"/>
                </a:solidFill>
              </a:rPr>
              <a:t>素材下载：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www.1ppt.com/sucai/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背景图片：</a:t>
            </a:r>
            <a:r>
              <a:rPr lang="en-US" altLang="zh-CN" sz="100" dirty="0">
                <a:solidFill>
                  <a:schemeClr val="bg1"/>
                </a:solidFill>
              </a:rPr>
              <a:t>www.1ppt.com/beijing/      PPT</a:t>
            </a:r>
            <a:r>
              <a:rPr lang="zh-CN" altLang="en-US" sz="100" dirty="0">
                <a:solidFill>
                  <a:schemeClr val="bg1"/>
                </a:solidFill>
              </a:rPr>
              <a:t>图表下载：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www.1ppt.com/tubiao/    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优秀</a:t>
            </a:r>
            <a:r>
              <a:rPr lang="en-US" altLang="zh-CN" sz="100" dirty="0">
                <a:solidFill>
                  <a:schemeClr val="bg1"/>
                </a:solidFill>
              </a:rPr>
              <a:t>PPT</a:t>
            </a:r>
            <a:r>
              <a:rPr lang="zh-CN" altLang="en-US" sz="100" dirty="0">
                <a:solidFill>
                  <a:schemeClr val="bg1"/>
                </a:solidFill>
              </a:rPr>
              <a:t>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www.1ppt.com/xiazai/        PPT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www.1ppt.com/powerpoint/      </a:t>
            </a: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Word</a:t>
            </a:r>
            <a:r>
              <a:rPr lang="zh-CN" altLang="en-US" sz="100" dirty="0">
                <a:solidFill>
                  <a:schemeClr val="bg1"/>
                </a:solidFill>
              </a:rPr>
              <a:t>教程： </a:t>
            </a:r>
            <a:r>
              <a:rPr lang="en-US" altLang="zh-CN" sz="100" dirty="0">
                <a:solidFill>
                  <a:schemeClr val="bg1"/>
                </a:solidFill>
              </a:rPr>
              <a:t>www.1ppt.com/word/              Excel</a:t>
            </a:r>
            <a:r>
              <a:rPr lang="zh-CN" altLang="en-US" sz="100" dirty="0">
                <a:solidFill>
                  <a:schemeClr val="bg1"/>
                </a:solidFill>
              </a:rPr>
              <a:t>教程：</a:t>
            </a:r>
            <a:r>
              <a:rPr lang="en-US" altLang="zh-CN" sz="100" dirty="0">
                <a:solidFill>
                  <a:schemeClr val="bg1"/>
                </a:solidFill>
              </a:rPr>
              <a:t>www.1ppt.com/excel/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资料下载：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www.1ppt.com/ziliao/                PPT</a:t>
            </a:r>
            <a:r>
              <a:rPr lang="zh-CN" altLang="en-US" sz="100" dirty="0">
                <a:solidFill>
                  <a:schemeClr val="bg1"/>
                </a:solidFill>
              </a:rPr>
              <a:t>课件下载：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www.1ppt.com/kejian/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范文下载：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www.1ppt.com/fanwen/             </a:t>
            </a:r>
            <a:r>
              <a:rPr lang="zh-CN" altLang="en-US" sz="100" dirty="0">
                <a:solidFill>
                  <a:schemeClr val="bg1"/>
                </a:solidFill>
              </a:rPr>
              <a:t>试卷下载：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www.1ppt.com/shiti/  </a:t>
            </a:r>
          </a:p>
          <a:p>
            <a:pPr lvl="0"/>
            <a:r>
              <a:rPr lang="zh-CN" altLang="en-US" sz="100" dirty="0">
                <a:solidFill>
                  <a:schemeClr val="bg1"/>
                </a:solidFill>
              </a:rPr>
              <a:t>教案下载：</a:t>
            </a:r>
            <a:r>
              <a:rPr lang="en-US" altLang="zh-CN" sz="100" dirty="0">
                <a:solidFill>
                  <a:schemeClr val="bg1"/>
                </a:solidFill>
              </a:rPr>
              <a:t>www.1ppt.com/jiaoan/  </a:t>
            </a:r>
            <a:r>
              <a:rPr lang="en-US" altLang="zh-CN" sz="100" dirty="0" smtClean="0">
                <a:solidFill>
                  <a:schemeClr val="bg1"/>
                </a:solidFill>
              </a:rPr>
              <a:t>      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zh-CN" altLang="en-US" sz="100" dirty="0" smtClean="0">
                <a:solidFill>
                  <a:schemeClr val="bg1"/>
                </a:solidFill>
              </a:rPr>
              <a:t>字体下载：</a:t>
            </a:r>
            <a:r>
              <a:rPr lang="en-US" altLang="zh-CN" sz="100" dirty="0" smtClean="0">
                <a:solidFill>
                  <a:schemeClr val="bg1"/>
                </a:solidFill>
              </a:rPr>
              <a:t>www.1ppt.com/ziti/</a:t>
            </a:r>
            <a:endParaRPr lang="en-US" altLang="zh-CN" sz="100" dirty="0">
              <a:solidFill>
                <a:schemeClr val="bg1"/>
              </a:solidFill>
            </a:endParaRPr>
          </a:p>
          <a:p>
            <a:pPr lvl="0"/>
            <a:r>
              <a:rPr lang="en-US" altLang="zh-CN" sz="100" dirty="0">
                <a:solidFill>
                  <a:schemeClr val="bg1"/>
                </a:solidFill>
              </a:rPr>
              <a:t> </a:t>
            </a:r>
            <a:endParaRPr lang="zh-CN" altLang="en-US" sz="100" dirty="0">
              <a:solidFill>
                <a:schemeClr val="bg1"/>
              </a:solidFill>
            </a:endParaRPr>
          </a:p>
        </p:txBody>
      </p:sp>
      <p:sp>
        <p:nvSpPr>
          <p:cNvPr id="13" name="稻壳儿小白白(http://dwz.cn/Wu2UP)"/>
          <p:cNvSpPr>
            <a:spLocks/>
          </p:cNvSpPr>
          <p:nvPr/>
        </p:nvSpPr>
        <p:spPr bwMode="auto">
          <a:xfrm rot="5400000">
            <a:off x="2371726" y="1048473"/>
            <a:ext cx="1265238" cy="2105025"/>
          </a:xfrm>
          <a:custGeom>
            <a:avLst/>
            <a:gdLst>
              <a:gd name="T0" fmla="*/ 0 w 1265436"/>
              <a:gd name="T1" fmla="*/ 0 h 2105657"/>
              <a:gd name="T2" fmla="*/ 203798 w 1265436"/>
              <a:gd name="T3" fmla="*/ 0 h 2105657"/>
              <a:gd name="T4" fmla="*/ 203798 w 1265436"/>
              <a:gd name="T5" fmla="*/ 1900527 h 2105657"/>
              <a:gd name="T6" fmla="*/ 1265040 w 1265436"/>
              <a:gd name="T7" fmla="*/ 1900527 h 2105657"/>
              <a:gd name="T8" fmla="*/ 1265040 w 1265436"/>
              <a:gd name="T9" fmla="*/ 2104393 h 2105657"/>
              <a:gd name="T10" fmla="*/ 0 w 1265436"/>
              <a:gd name="T11" fmla="*/ 2104393 h 2105657"/>
              <a:gd name="T12" fmla="*/ 0 w 1265436"/>
              <a:gd name="T13" fmla="*/ 0 h 2105657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265436" h="2105657">
                <a:moveTo>
                  <a:pt x="0" y="0"/>
                </a:moveTo>
                <a:lnTo>
                  <a:pt x="203862" y="0"/>
                </a:lnTo>
                <a:lnTo>
                  <a:pt x="203862" y="1901669"/>
                </a:lnTo>
                <a:lnTo>
                  <a:pt x="1265436" y="1901669"/>
                </a:lnTo>
                <a:lnTo>
                  <a:pt x="1265436" y="2105657"/>
                </a:lnTo>
                <a:lnTo>
                  <a:pt x="0" y="2105657"/>
                </a:lnTo>
                <a:lnTo>
                  <a:pt x="0" y="0"/>
                </a:lnTo>
                <a:close/>
              </a:path>
            </a:pathLst>
          </a:cu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4" name="稻壳儿小白白(http://dwz.cn/Wu2UP)"/>
          <p:cNvSpPr>
            <a:spLocks noChangeArrowheads="1"/>
          </p:cNvSpPr>
          <p:nvPr/>
        </p:nvSpPr>
        <p:spPr bwMode="auto">
          <a:xfrm>
            <a:off x="3484996" y="930203"/>
            <a:ext cx="358775" cy="358775"/>
          </a:xfrm>
          <a:prstGeom prst="triangle">
            <a:avLst>
              <a:gd name="adj" fmla="val 100000"/>
            </a:avLst>
          </a:prstGeom>
          <a:solidFill>
            <a:srgbClr val="117A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endParaRPr lang="zh-CN" altLang="en-US">
              <a:solidFill>
                <a:srgbClr val="FFFFFF"/>
              </a:solidFill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277455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第一PPT，www.1ppt.com">
  <a:themeElements>
    <a:clrScheme name="1_Office 主题 1">
      <a:dk1>
        <a:srgbClr val="445469"/>
      </a:dk1>
      <a:lt1>
        <a:srgbClr val="FFFFFF"/>
      </a:lt1>
      <a:dk2>
        <a:srgbClr val="445469"/>
      </a:dk2>
      <a:lt2>
        <a:srgbClr val="FFFFFF"/>
      </a:lt2>
      <a:accent1>
        <a:srgbClr val="E71F3C"/>
      </a:accent1>
      <a:accent2>
        <a:srgbClr val="FCC725"/>
      </a:accent2>
      <a:accent3>
        <a:srgbClr val="FFFFFF"/>
      </a:accent3>
      <a:accent4>
        <a:srgbClr val="394659"/>
      </a:accent4>
      <a:accent5>
        <a:srgbClr val="F1ABAF"/>
      </a:accent5>
      <a:accent6>
        <a:srgbClr val="E4B420"/>
      </a:accent6>
      <a:hlink>
        <a:srgbClr val="F33B48"/>
      </a:hlink>
      <a:folHlink>
        <a:srgbClr val="FFC000"/>
      </a:folHlink>
    </a:clrScheme>
    <a:fontScheme name="1_Office 主题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微软雅黑" pitchFamily="34" charset="-122"/>
          </a:defRPr>
        </a:defPPr>
      </a:lstStyle>
    </a:lnDef>
  </a:objectDefaults>
  <a:extraClrSchemeLst>
    <a:extraClrScheme>
      <a:clrScheme name="1_Office 主题 1">
        <a:dk1>
          <a:srgbClr val="445469"/>
        </a:dk1>
        <a:lt1>
          <a:srgbClr val="FFFFFF"/>
        </a:lt1>
        <a:dk2>
          <a:srgbClr val="445469"/>
        </a:dk2>
        <a:lt2>
          <a:srgbClr val="FFFFFF"/>
        </a:lt2>
        <a:accent1>
          <a:srgbClr val="E71F3C"/>
        </a:accent1>
        <a:accent2>
          <a:srgbClr val="FCC725"/>
        </a:accent2>
        <a:accent3>
          <a:srgbClr val="FFFFFF"/>
        </a:accent3>
        <a:accent4>
          <a:srgbClr val="394659"/>
        </a:accent4>
        <a:accent5>
          <a:srgbClr val="F1ABAF"/>
        </a:accent5>
        <a:accent6>
          <a:srgbClr val="E4B420"/>
        </a:accent6>
        <a:hlink>
          <a:srgbClr val="F33B48"/>
        </a:hlink>
        <a:folHlink>
          <a:srgbClr val="FFC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第一PPT www.1ppt.com">
  <a:themeElements>
    <a:clrScheme name="2_Office 主题 1">
      <a:dk1>
        <a:srgbClr val="445469"/>
      </a:dk1>
      <a:lt1>
        <a:srgbClr val="FFFFFF"/>
      </a:lt1>
      <a:dk2>
        <a:srgbClr val="445469"/>
      </a:dk2>
      <a:lt2>
        <a:srgbClr val="FFFFFF"/>
      </a:lt2>
      <a:accent1>
        <a:srgbClr val="E71F3C"/>
      </a:accent1>
      <a:accent2>
        <a:srgbClr val="FCC725"/>
      </a:accent2>
      <a:accent3>
        <a:srgbClr val="FFFFFF"/>
      </a:accent3>
      <a:accent4>
        <a:srgbClr val="394659"/>
      </a:accent4>
      <a:accent5>
        <a:srgbClr val="F1ABAF"/>
      </a:accent5>
      <a:accent6>
        <a:srgbClr val="E4B420"/>
      </a:accent6>
      <a:hlink>
        <a:srgbClr val="F33B48"/>
      </a:hlink>
      <a:folHlink>
        <a:srgbClr val="FFC000"/>
      </a:folHlink>
    </a:clrScheme>
    <a:fontScheme name="2_Office 主题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微软雅黑" pitchFamily="34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微软雅黑" pitchFamily="34" charset="-122"/>
          </a:defRPr>
        </a:defPPr>
      </a:lstStyle>
    </a:lnDef>
  </a:objectDefaults>
  <a:extraClrSchemeLst>
    <a:extraClrScheme>
      <a:clrScheme name="2_Office 主题 1">
        <a:dk1>
          <a:srgbClr val="445469"/>
        </a:dk1>
        <a:lt1>
          <a:srgbClr val="FFFFFF"/>
        </a:lt1>
        <a:dk2>
          <a:srgbClr val="445469"/>
        </a:dk2>
        <a:lt2>
          <a:srgbClr val="FFFFFF"/>
        </a:lt2>
        <a:accent1>
          <a:srgbClr val="E71F3C"/>
        </a:accent1>
        <a:accent2>
          <a:srgbClr val="FCC725"/>
        </a:accent2>
        <a:accent3>
          <a:srgbClr val="FFFFFF"/>
        </a:accent3>
        <a:accent4>
          <a:srgbClr val="394659"/>
        </a:accent4>
        <a:accent5>
          <a:srgbClr val="F1ABAF"/>
        </a:accent5>
        <a:accent6>
          <a:srgbClr val="E4B420"/>
        </a:accent6>
        <a:hlink>
          <a:srgbClr val="F33B48"/>
        </a:hlink>
        <a:folHlink>
          <a:srgbClr val="FFC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">
    <a:dk1>
      <a:srgbClr val="000000"/>
    </a:dk1>
    <a:lt1>
      <a:srgbClr val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FFFFFF"/>
    </a:accent3>
    <a:accent4>
      <a:srgbClr val="000000"/>
    </a:accent4>
    <a:accent5>
      <a:srgbClr val="B5CBE7"/>
    </a:accent5>
    <a:accent6>
      <a:srgbClr val="D7712B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Pages>0</Pages>
  <Words>1515</Words>
  <Characters>0</Characters>
  <Application>Microsoft Macintosh PowerPoint</Application>
  <DocSecurity>0</DocSecurity>
  <PresentationFormat>宽屏</PresentationFormat>
  <Lines>0</Lines>
  <Paragraphs>200</Paragraphs>
  <Slides>19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28" baseType="lpstr">
      <vt:lpstr>DengXian</vt:lpstr>
      <vt:lpstr>Impact</vt:lpstr>
      <vt:lpstr>Times New Roman</vt:lpstr>
      <vt:lpstr>等线</vt:lpstr>
      <vt:lpstr>宋体</vt:lpstr>
      <vt:lpstr>微软雅黑</vt:lpstr>
      <vt:lpstr>Arial</vt:lpstr>
      <vt:lpstr>第一PPT，www.1ppt.com</vt:lpstr>
      <vt:lpstr>第一PPT 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绿色墨迹</dc:title>
  <dc:creator>第一PPT</dc:creator>
  <cp:keywords>www.1ppt.com</cp:keywords>
  <cp:lastModifiedBy>Microsoft Office 用户</cp:lastModifiedBy>
  <cp:revision>536</cp:revision>
  <dcterms:created xsi:type="dcterms:W3CDTF">2015-07-10T05:07:58Z</dcterms:created>
  <dcterms:modified xsi:type="dcterms:W3CDTF">2018-04-27T03:21:14Z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